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0" r:id="rId5"/>
    <p:sldId id="261" r:id="rId6"/>
    <p:sldId id="262" r:id="rId7"/>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2477" y="77"/>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DD5AC26-9D75-42AD-95CA-589B2FF8F35F}" type="datetimeFigureOut">
              <a:rPr lang="en-CA" smtClean="0"/>
              <a:t>2020-05-29</a:t>
            </a:fld>
            <a:endParaRPr lang="en-CA"/>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48012E5-3200-483D-B7D5-77E42AD6BD3E}" type="slidenum">
              <a:rPr lang="en-CA" smtClean="0"/>
              <a:t>‹#›</a:t>
            </a:fld>
            <a:endParaRPr lang="en-CA"/>
          </a:p>
        </p:txBody>
      </p:sp>
    </p:spTree>
    <p:extLst>
      <p:ext uri="{BB962C8B-B14F-4D97-AF65-F5344CB8AC3E}">
        <p14:creationId xmlns:p14="http://schemas.microsoft.com/office/powerpoint/2010/main" val="123356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8012E5-3200-483D-B7D5-77E42AD6BD3E}" type="slidenum">
              <a:rPr lang="en-CA" smtClean="0"/>
              <a:t>2</a:t>
            </a:fld>
            <a:endParaRPr lang="en-CA"/>
          </a:p>
        </p:txBody>
      </p:sp>
    </p:spTree>
    <p:extLst>
      <p:ext uri="{BB962C8B-B14F-4D97-AF65-F5344CB8AC3E}">
        <p14:creationId xmlns:p14="http://schemas.microsoft.com/office/powerpoint/2010/main" val="293155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48012E5-3200-483D-B7D5-77E42AD6BD3E}" type="slidenum">
              <a:rPr lang="en-CA" smtClean="0"/>
              <a:t>3</a:t>
            </a:fld>
            <a:endParaRPr lang="en-CA"/>
          </a:p>
        </p:txBody>
      </p:sp>
    </p:spTree>
    <p:extLst>
      <p:ext uri="{BB962C8B-B14F-4D97-AF65-F5344CB8AC3E}">
        <p14:creationId xmlns:p14="http://schemas.microsoft.com/office/powerpoint/2010/main" val="1836671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B2EE85-7AE4-4CE3-934B-2DA7D61AA284}"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174034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2EE85-7AE4-4CE3-934B-2DA7D61AA284}"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2362489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2EE85-7AE4-4CE3-934B-2DA7D61AA284}"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397420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2EE85-7AE4-4CE3-934B-2DA7D61AA284}"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68368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2EE85-7AE4-4CE3-934B-2DA7D61AA284}"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2680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2EE85-7AE4-4CE3-934B-2DA7D61AA284}"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2627462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B2EE85-7AE4-4CE3-934B-2DA7D61AA284}" type="datetimeFigureOut">
              <a:rPr lang="en-US" smtClean="0"/>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720879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2EE85-7AE4-4CE3-934B-2DA7D61AA284}" type="datetimeFigureOut">
              <a:rPr lang="en-US" smtClean="0"/>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35283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2EE85-7AE4-4CE3-934B-2DA7D61AA284}" type="datetimeFigureOut">
              <a:rPr lang="en-US" smtClean="0"/>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161669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2EE85-7AE4-4CE3-934B-2DA7D61AA284}"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193299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2EE85-7AE4-4CE3-934B-2DA7D61AA284}"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0D230B-93A9-4F44-BCAA-51C3EC04826F}" type="slidenum">
              <a:rPr lang="en-US" smtClean="0"/>
              <a:t>‹#›</a:t>
            </a:fld>
            <a:endParaRPr lang="en-US"/>
          </a:p>
        </p:txBody>
      </p:sp>
    </p:spTree>
    <p:extLst>
      <p:ext uri="{BB962C8B-B14F-4D97-AF65-F5344CB8AC3E}">
        <p14:creationId xmlns:p14="http://schemas.microsoft.com/office/powerpoint/2010/main" val="129900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0B2EE85-7AE4-4CE3-934B-2DA7D61AA284}" type="datetimeFigureOut">
              <a:rPr lang="en-US" smtClean="0"/>
              <a:t>5/29/2020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70D230B-93A9-4F44-BCAA-51C3EC04826F}" type="slidenum">
              <a:rPr lang="en-US" smtClean="0"/>
              <a:t>‹#›</a:t>
            </a:fld>
            <a:endParaRPr lang="en-US"/>
          </a:p>
        </p:txBody>
      </p:sp>
    </p:spTree>
    <p:extLst>
      <p:ext uri="{BB962C8B-B14F-4D97-AF65-F5344CB8AC3E}">
        <p14:creationId xmlns:p14="http://schemas.microsoft.com/office/powerpoint/2010/main" val="3596548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4269" y="306013"/>
            <a:ext cx="5159829" cy="584775"/>
          </a:xfrm>
          <a:prstGeom prst="rect">
            <a:avLst/>
          </a:prstGeom>
          <a:noFill/>
        </p:spPr>
        <p:txBody>
          <a:bodyPr wrap="square" rtlCol="0">
            <a:spAutoFit/>
          </a:bodyPr>
          <a:lstStyle/>
          <a:p>
            <a:r>
              <a:rPr lang="en-US" sz="3200" b="1" dirty="0" smtClean="0">
                <a:solidFill>
                  <a:srgbClr val="0070C0"/>
                </a:solidFill>
                <a:latin typeface="Century Gothic" panose="020B0502020202020204" pitchFamily="34" charset="0"/>
              </a:rPr>
              <a:t>Terry Fox Elementary</a:t>
            </a:r>
            <a:endParaRPr lang="en-US" sz="3200" b="1" dirty="0">
              <a:solidFill>
                <a:srgbClr val="0070C0"/>
              </a:solidFill>
              <a:latin typeface="Century Gothic" panose="020B0502020202020204" pitchFamily="34" charset="0"/>
            </a:endParaRPr>
          </a:p>
        </p:txBody>
      </p:sp>
      <p:sp>
        <p:nvSpPr>
          <p:cNvPr id="17" name="TextBox 16"/>
          <p:cNvSpPr txBox="1"/>
          <p:nvPr/>
        </p:nvSpPr>
        <p:spPr>
          <a:xfrm>
            <a:off x="2362200" y="1067755"/>
            <a:ext cx="4114800" cy="707886"/>
          </a:xfrm>
          <a:prstGeom prst="rect">
            <a:avLst/>
          </a:prstGeom>
          <a:noFill/>
        </p:spPr>
        <p:txBody>
          <a:bodyPr wrap="square" rtlCol="0">
            <a:spAutoFit/>
          </a:bodyPr>
          <a:lstStyle/>
          <a:p>
            <a:pPr algn="ctr"/>
            <a:r>
              <a:rPr lang="en-US" sz="2000" b="1" u="sng" dirty="0" err="1" smtClean="0">
                <a:latin typeface="Comic Sans MS" panose="030F0702030302020204" pitchFamily="66" charset="0"/>
              </a:rPr>
              <a:t>Mme</a:t>
            </a:r>
            <a:r>
              <a:rPr lang="en-US" sz="2000" b="1" u="sng" dirty="0" smtClean="0">
                <a:latin typeface="Comic Sans MS" panose="030F0702030302020204" pitchFamily="66" charset="0"/>
              </a:rPr>
              <a:t> </a:t>
            </a:r>
            <a:r>
              <a:rPr lang="en-US" sz="2000" b="1" u="sng" dirty="0" err="1" smtClean="0">
                <a:latin typeface="Comic Sans MS" panose="030F0702030302020204" pitchFamily="66" charset="0"/>
              </a:rPr>
              <a:t>LeBreton’s</a:t>
            </a:r>
            <a:r>
              <a:rPr lang="en-US" sz="2000" b="1" u="sng" dirty="0" smtClean="0">
                <a:latin typeface="Comic Sans MS" panose="030F0702030302020204" pitchFamily="66" charset="0"/>
              </a:rPr>
              <a:t> Classroom Home learning (June 1-5)</a:t>
            </a:r>
            <a:endParaRPr lang="en-US" sz="2000" b="1" u="sng" dirty="0">
              <a:latin typeface="Comic Sans MS" panose="030F0702030302020204" pitchFamily="66"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6183" y="4790296"/>
            <a:ext cx="3193107" cy="415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3973575" y="2215698"/>
            <a:ext cx="2029722" cy="830997"/>
          </a:xfrm>
          <a:prstGeom prst="rect">
            <a:avLst/>
          </a:prstGeom>
          <a:noFill/>
        </p:spPr>
        <p:txBody>
          <a:bodyPr wrap="none" lIns="91440" tIns="45720" rIns="91440" bIns="45720">
            <a:spAutoFit/>
          </a:bodyPr>
          <a:lstStyle/>
          <a:p>
            <a:pPr algn="ctr"/>
            <a:r>
              <a:rPr lang="en-US" sz="2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anose="020B0A04020102020204" pitchFamily="34" charset="0"/>
              </a:rPr>
              <a:t>Mots de la </a:t>
            </a:r>
          </a:p>
          <a:p>
            <a:pPr algn="ctr"/>
            <a:r>
              <a:rPr lang="en-US" sz="240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anose="020B0A04020102020204" pitchFamily="34" charset="0"/>
              </a:rPr>
              <a:t>semaine</a:t>
            </a:r>
            <a:endParaRPr lang="en-US" sz="24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Arial Black" panose="020B0A04020102020204" pitchFamily="34" charset="0"/>
            </a:endParaRPr>
          </a:p>
        </p:txBody>
      </p:sp>
      <p:sp>
        <p:nvSpPr>
          <p:cNvPr id="20" name="Rectangle 19"/>
          <p:cNvSpPr/>
          <p:nvPr/>
        </p:nvSpPr>
        <p:spPr>
          <a:xfrm>
            <a:off x="4418000" y="4790296"/>
            <a:ext cx="814647"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 </a:t>
            </a: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rPr>
              <a:t>Art</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ndParaRPr>
          </a:p>
        </p:txBody>
      </p:sp>
      <p:sp>
        <p:nvSpPr>
          <p:cNvPr id="22" name="TextBox 21"/>
          <p:cNvSpPr txBox="1"/>
          <p:nvPr/>
        </p:nvSpPr>
        <p:spPr>
          <a:xfrm>
            <a:off x="3460393" y="5250325"/>
            <a:ext cx="3024686" cy="1815882"/>
          </a:xfrm>
          <a:prstGeom prst="rect">
            <a:avLst/>
          </a:prstGeom>
          <a:noFill/>
        </p:spPr>
        <p:txBody>
          <a:bodyPr wrap="square" rtlCol="0">
            <a:spAutoFit/>
          </a:bodyPr>
          <a:lstStyle/>
          <a:p>
            <a:r>
              <a:rPr lang="en-US" sz="1600" dirty="0" smtClean="0"/>
              <a:t>Since we are talking about habitats in science, we are going to do a shadow of a wild animal!  Do a background with the colors of the sun, forest or </a:t>
            </a:r>
            <a:r>
              <a:rPr lang="en-US" sz="1600" dirty="0" smtClean="0"/>
              <a:t>sky</a:t>
            </a:r>
            <a:r>
              <a:rPr lang="en-US" sz="1600" dirty="0"/>
              <a:t> </a:t>
            </a:r>
            <a:r>
              <a:rPr lang="en-US" sz="1600" dirty="0" smtClean="0"/>
              <a:t>and trace your animal.</a:t>
            </a:r>
            <a:r>
              <a:rPr lang="en-US" sz="1600" dirty="0" smtClean="0"/>
              <a:t>  </a:t>
            </a:r>
            <a:r>
              <a:rPr lang="en-US" sz="1600" dirty="0" smtClean="0"/>
              <a:t>Look at the example.</a:t>
            </a:r>
          </a:p>
          <a:p>
            <a:r>
              <a:rPr lang="en-US" sz="1600" dirty="0"/>
              <a:t> </a:t>
            </a:r>
            <a:r>
              <a:rPr lang="en-US" sz="1600" dirty="0" smtClean="0"/>
              <a:t>                  Amuse-</a:t>
            </a:r>
            <a:r>
              <a:rPr lang="en-US" sz="1600" dirty="0" err="1" smtClean="0"/>
              <a:t>toi</a:t>
            </a:r>
            <a:r>
              <a:rPr lang="en-US" sz="1600" dirty="0" smtClean="0"/>
              <a:t>!</a:t>
            </a:r>
            <a:endParaRPr lang="en-US" sz="1600" dirty="0"/>
          </a:p>
        </p:txBody>
      </p:sp>
      <p:sp>
        <p:nvSpPr>
          <p:cNvPr id="2" name="TextBox 1"/>
          <p:cNvSpPr txBox="1"/>
          <p:nvPr/>
        </p:nvSpPr>
        <p:spPr>
          <a:xfrm>
            <a:off x="223468" y="2271355"/>
            <a:ext cx="3205532" cy="461665"/>
          </a:xfrm>
          <a:prstGeom prst="rect">
            <a:avLst/>
          </a:prstGeom>
          <a:noFill/>
        </p:spPr>
        <p:txBody>
          <a:bodyPr wrap="square" rtlCol="0">
            <a:spAutoFit/>
          </a:bodyPr>
          <a:lstStyle/>
          <a:p>
            <a:r>
              <a:rPr lang="en-US" sz="2400" dirty="0" smtClean="0">
                <a:latin typeface="Arial Black" panose="020B0A04020102020204" pitchFamily="34" charset="0"/>
              </a:rPr>
              <a:t>       Lecture</a:t>
            </a:r>
          </a:p>
        </p:txBody>
      </p:sp>
      <p:sp>
        <p:nvSpPr>
          <p:cNvPr id="5" name="Rectangle 4"/>
          <p:cNvSpPr/>
          <p:nvPr/>
        </p:nvSpPr>
        <p:spPr>
          <a:xfrm>
            <a:off x="223468" y="2215697"/>
            <a:ext cx="3053132" cy="23563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3588519" y="2948978"/>
            <a:ext cx="2743200" cy="1754326"/>
          </a:xfrm>
          <a:prstGeom prst="rect">
            <a:avLst/>
          </a:prstGeom>
          <a:noFill/>
        </p:spPr>
        <p:txBody>
          <a:bodyPr wrap="square" rtlCol="0">
            <a:spAutoFit/>
          </a:bodyPr>
          <a:lstStyle/>
          <a:p>
            <a:r>
              <a:rPr lang="en-US" dirty="0" smtClean="0"/>
              <a:t>(#157-162)</a:t>
            </a:r>
          </a:p>
          <a:p>
            <a:r>
              <a:rPr lang="en-US" dirty="0" smtClean="0"/>
              <a:t>- </a:t>
            </a:r>
            <a:r>
              <a:rPr lang="en-US" dirty="0" err="1" smtClean="0"/>
              <a:t>rapide</a:t>
            </a:r>
            <a:r>
              <a:rPr lang="en-US" dirty="0" smtClean="0"/>
              <a:t>       </a:t>
            </a:r>
            <a:r>
              <a:rPr lang="en-US" dirty="0" smtClean="0">
                <a:latin typeface="Times New Roman" panose="02020603050405020304" pitchFamily="18" charset="0"/>
                <a:cs typeface="Times New Roman" panose="02020603050405020304" pitchFamily="18" charset="0"/>
              </a:rPr>
              <a:t> </a:t>
            </a:r>
            <a:r>
              <a:rPr lang="en-US" dirty="0" smtClean="0"/>
              <a:t>-rouge</a:t>
            </a:r>
            <a:endParaRPr lang="en-US" dirty="0"/>
          </a:p>
          <a:p>
            <a:r>
              <a:rPr lang="en-US" dirty="0" smtClean="0"/>
              <a:t>-</a:t>
            </a:r>
            <a:r>
              <a:rPr lang="en-US" dirty="0" err="1" smtClean="0"/>
              <a:t>regarde</a:t>
            </a:r>
            <a:r>
              <a:rPr lang="en-US" dirty="0" smtClean="0"/>
              <a:t>	    -</a:t>
            </a:r>
            <a:r>
              <a:rPr lang="en-US" dirty="0" err="1" smtClean="0"/>
              <a:t>samedi</a:t>
            </a:r>
            <a:endParaRPr lang="en-US" dirty="0" smtClean="0"/>
          </a:p>
          <a:p>
            <a:r>
              <a:rPr lang="en-US" dirty="0" smtClean="0"/>
              <a:t>-rose             -seize</a:t>
            </a:r>
          </a:p>
          <a:p>
            <a:r>
              <a:rPr lang="en-US" dirty="0" err="1" smtClean="0"/>
              <a:t>Tu</a:t>
            </a:r>
            <a:r>
              <a:rPr lang="en-US" dirty="0" smtClean="0"/>
              <a:t> </a:t>
            </a:r>
            <a:r>
              <a:rPr lang="en-US" dirty="0" err="1" smtClean="0"/>
              <a:t>peux</a:t>
            </a:r>
            <a:r>
              <a:rPr lang="en-US" dirty="0" smtClean="0"/>
              <a:t> </a:t>
            </a:r>
            <a:r>
              <a:rPr lang="en-US" dirty="0" err="1" smtClean="0"/>
              <a:t>aller</a:t>
            </a:r>
            <a:r>
              <a:rPr lang="en-US" dirty="0" smtClean="0"/>
              <a:t> les </a:t>
            </a:r>
            <a:r>
              <a:rPr lang="fr-CA" dirty="0" smtClean="0"/>
              <a:t>écrire dehors (</a:t>
            </a:r>
            <a:r>
              <a:rPr lang="fr-CA" dirty="0" err="1" smtClean="0"/>
              <a:t>chaulk</a:t>
            </a:r>
            <a:r>
              <a:rPr lang="fr-CA" dirty="0" smtClean="0"/>
              <a:t>, </a:t>
            </a:r>
            <a:r>
              <a:rPr lang="fr-CA" dirty="0" err="1" smtClean="0"/>
              <a:t>pebbles</a:t>
            </a:r>
            <a:r>
              <a:rPr lang="fr-CA" dirty="0" smtClean="0"/>
              <a:t>)</a:t>
            </a:r>
            <a:r>
              <a:rPr lang="en-US" dirty="0" smtClean="0"/>
              <a:t>.</a:t>
            </a:r>
          </a:p>
        </p:txBody>
      </p:sp>
      <p:sp>
        <p:nvSpPr>
          <p:cNvPr id="8" name="TextBox 7"/>
          <p:cNvSpPr txBox="1"/>
          <p:nvPr/>
        </p:nvSpPr>
        <p:spPr>
          <a:xfrm>
            <a:off x="381000" y="2733020"/>
            <a:ext cx="2743200" cy="1754326"/>
          </a:xfrm>
          <a:prstGeom prst="rect">
            <a:avLst/>
          </a:prstGeom>
          <a:noFill/>
        </p:spPr>
        <p:txBody>
          <a:bodyPr wrap="square" rtlCol="0">
            <a:spAutoFit/>
          </a:bodyPr>
          <a:lstStyle/>
          <a:p>
            <a:r>
              <a:rPr lang="fr-CA" dirty="0" err="1" smtClean="0"/>
              <a:t>Keep</a:t>
            </a:r>
            <a:r>
              <a:rPr lang="fr-CA" dirty="0" smtClean="0"/>
              <a:t> </a:t>
            </a:r>
            <a:r>
              <a:rPr lang="fr-CA" dirty="0" err="1" smtClean="0"/>
              <a:t>reading</a:t>
            </a:r>
            <a:r>
              <a:rPr lang="fr-CA" dirty="0" smtClean="0"/>
              <a:t> one book per </a:t>
            </a:r>
            <a:r>
              <a:rPr lang="fr-CA" dirty="0" err="1" smtClean="0"/>
              <a:t>day</a:t>
            </a:r>
            <a:r>
              <a:rPr lang="fr-CA" dirty="0" smtClean="0"/>
              <a:t> </a:t>
            </a:r>
            <a:r>
              <a:rPr lang="fr-CA" dirty="0" err="1" smtClean="0"/>
              <a:t>with</a:t>
            </a:r>
            <a:r>
              <a:rPr lang="fr-CA" dirty="0" smtClean="0"/>
              <a:t> </a:t>
            </a:r>
            <a:r>
              <a:rPr lang="fr-CA" dirty="0" err="1" smtClean="0"/>
              <a:t>this</a:t>
            </a:r>
            <a:r>
              <a:rPr lang="fr-CA" dirty="0" smtClean="0"/>
              <a:t> Internet site: Il était une histoire.</a:t>
            </a:r>
          </a:p>
          <a:p>
            <a:r>
              <a:rPr lang="fr-CA" u="sng" dirty="0" smtClean="0"/>
              <a:t>iletaitunehistoire.com</a:t>
            </a:r>
          </a:p>
          <a:p>
            <a:endParaRPr lang="fr-CA" u="sng" dirty="0"/>
          </a:p>
          <a:p>
            <a:r>
              <a:rPr lang="fr-CA" dirty="0" smtClean="0"/>
              <a:t>           Bonne lecture!</a:t>
            </a:r>
          </a:p>
        </p:txBody>
      </p:sp>
      <p:sp>
        <p:nvSpPr>
          <p:cNvPr id="6" name="Rounded Rectangle 5"/>
          <p:cNvSpPr/>
          <p:nvPr/>
        </p:nvSpPr>
        <p:spPr>
          <a:xfrm>
            <a:off x="197060" y="4703305"/>
            <a:ext cx="3053132" cy="4276440"/>
          </a:xfrm>
          <a:prstGeom prst="roundRect">
            <a:avLst/>
          </a:prstGeom>
          <a:solidFill>
            <a:schemeClr val="bg1"/>
          </a:solidFill>
          <a:ln>
            <a:solidFill>
              <a:srgbClr val="FF000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306822" y="6585183"/>
            <a:ext cx="3006366" cy="2400657"/>
          </a:xfrm>
          <a:prstGeom prst="rect">
            <a:avLst/>
          </a:prstGeom>
          <a:noFill/>
        </p:spPr>
        <p:txBody>
          <a:bodyPr wrap="square" rtlCol="0">
            <a:spAutoFit/>
          </a:bodyPr>
          <a:lstStyle/>
          <a:p>
            <a:pPr algn="ctr"/>
            <a:r>
              <a:rPr lang="fr-CA" sz="2400" b="1" dirty="0" smtClean="0">
                <a:latin typeface="Comic Sans MS" panose="030F0702030302020204" pitchFamily="66" charset="0"/>
              </a:rPr>
              <a:t>Écriture</a:t>
            </a:r>
          </a:p>
          <a:p>
            <a:r>
              <a:rPr lang="en-US" dirty="0" smtClean="0">
                <a:latin typeface="Comic Sans MS" panose="030F0702030302020204" pitchFamily="66" charset="0"/>
              </a:rPr>
              <a:t>This week, I want you to write a postal card.  I found a free App to do your own.  The name is: </a:t>
            </a:r>
            <a:r>
              <a:rPr lang="en-US" u="sng" dirty="0" smtClean="0">
                <a:latin typeface="Comic Sans MS" panose="030F0702030302020204" pitchFamily="66" charset="0"/>
              </a:rPr>
              <a:t>Carte </a:t>
            </a:r>
            <a:r>
              <a:rPr lang="en-US" u="sng" dirty="0" err="1" smtClean="0">
                <a:latin typeface="Comic Sans MS" panose="030F0702030302020204" pitchFamily="66" charset="0"/>
              </a:rPr>
              <a:t>postale</a:t>
            </a:r>
            <a:r>
              <a:rPr lang="en-US" u="sng" dirty="0" smtClean="0">
                <a:latin typeface="Comic Sans MS" panose="030F0702030302020204" pitchFamily="66" charset="0"/>
              </a:rPr>
              <a:t> </a:t>
            </a:r>
            <a:r>
              <a:rPr lang="en-US" u="sng" dirty="0" err="1" smtClean="0">
                <a:latin typeface="Comic Sans MS" panose="030F0702030302020204" pitchFamily="66" charset="0"/>
              </a:rPr>
              <a:t>d’Amélie</a:t>
            </a:r>
            <a:r>
              <a:rPr lang="en-US" dirty="0" smtClean="0">
                <a:latin typeface="Comic Sans MS" panose="030F0702030302020204" pitchFamily="66" charset="0"/>
              </a:rPr>
              <a:t>.</a:t>
            </a:r>
          </a:p>
          <a:p>
            <a:endParaRPr lang="en-US" dirty="0" smtClean="0">
              <a:latin typeface="Comic Sans MS" panose="030F0702030302020204" pitchFamily="66" charset="0"/>
            </a:endParaRPr>
          </a:p>
          <a:p>
            <a:r>
              <a:rPr lang="en-US" dirty="0" smtClean="0">
                <a:latin typeface="Comic Sans MS" panose="030F0702030302020204" pitchFamily="66" charset="0"/>
              </a:rPr>
              <a:t>       Bonne </a:t>
            </a:r>
            <a:r>
              <a:rPr lang="fr-CA" dirty="0" smtClean="0">
                <a:latin typeface="Comic Sans MS" panose="030F0702030302020204" pitchFamily="66" charset="0"/>
              </a:rPr>
              <a:t>écriture!</a:t>
            </a:r>
          </a:p>
        </p:txBody>
      </p:sp>
      <p:sp>
        <p:nvSpPr>
          <p:cNvPr id="3" name="Rectangle 2"/>
          <p:cNvSpPr/>
          <p:nvPr/>
        </p:nvSpPr>
        <p:spPr>
          <a:xfrm>
            <a:off x="3425239" y="2215698"/>
            <a:ext cx="3051761" cy="2487606"/>
          </a:xfrm>
          <a:prstGeom prst="rect">
            <a:avLst/>
          </a:prstGeom>
          <a:noFill/>
          <a:ln>
            <a:solidFill>
              <a:srgbClr val="92D05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26" y="4909097"/>
            <a:ext cx="2057400" cy="1544781"/>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3333" b="14167"/>
          <a:stretch/>
        </p:blipFill>
        <p:spPr>
          <a:xfrm rot="16200000">
            <a:off x="4063461" y="6502174"/>
            <a:ext cx="1775317" cy="2854614"/>
          </a:xfrm>
          <a:prstGeom prst="rect">
            <a:avLst/>
          </a:prstGeom>
        </p:spPr>
      </p:pic>
      <p:pic>
        <p:nvPicPr>
          <p:cNvPr id="5122" name="Picture 2" descr="c2be711f-7366-44cd-aa65-f7034c7dfe74@CANPRD0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238" r="262"/>
          <a:stretch/>
        </p:blipFill>
        <p:spPr bwMode="auto">
          <a:xfrm rot="5400000">
            <a:off x="218768" y="281893"/>
            <a:ext cx="1937203" cy="176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46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832" y="155013"/>
            <a:ext cx="2743200" cy="3899993"/>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53621" y="4190999"/>
            <a:ext cx="2895600" cy="1869457"/>
          </a:xfrm>
          <a:prstGeom prst="roundRect">
            <a:avLst/>
          </a:prstGeom>
          <a:solidFill>
            <a:schemeClr val="bg1"/>
          </a:solid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2900" y="4250655"/>
            <a:ext cx="2667000" cy="400110"/>
          </a:xfrm>
          <a:prstGeom prst="rect">
            <a:avLst/>
          </a:prstGeom>
          <a:noFill/>
        </p:spPr>
        <p:txBody>
          <a:bodyPr wrap="square" rtlCol="0">
            <a:spAutoFit/>
          </a:bodyPr>
          <a:lstStyle/>
          <a:p>
            <a:pPr algn="ctr"/>
            <a:r>
              <a:rPr lang="en-US" sz="2000" dirty="0" err="1" smtClean="0">
                <a:latin typeface="Arial Black" panose="020B0A04020102020204" pitchFamily="34" charset="0"/>
              </a:rPr>
              <a:t>Écoute</a:t>
            </a:r>
            <a:r>
              <a:rPr lang="en-US" sz="2000" dirty="0" smtClean="0">
                <a:latin typeface="Arial Black" panose="020B0A04020102020204" pitchFamily="34" charset="0"/>
              </a:rPr>
              <a:t>!</a:t>
            </a:r>
            <a:endParaRPr lang="en-US" sz="2000" dirty="0">
              <a:latin typeface="Arial Black" panose="020B0A04020102020204" pitchFamily="34" charset="0"/>
            </a:endParaRPr>
          </a:p>
        </p:txBody>
      </p:sp>
      <p:sp>
        <p:nvSpPr>
          <p:cNvPr id="6" name="TextBox 5"/>
          <p:cNvSpPr txBox="1"/>
          <p:nvPr/>
        </p:nvSpPr>
        <p:spPr>
          <a:xfrm>
            <a:off x="437660" y="4664480"/>
            <a:ext cx="2616958" cy="1323439"/>
          </a:xfrm>
          <a:prstGeom prst="rect">
            <a:avLst/>
          </a:prstGeom>
          <a:noFill/>
        </p:spPr>
        <p:txBody>
          <a:bodyPr wrap="square" rtlCol="0">
            <a:spAutoFit/>
          </a:bodyPr>
          <a:lstStyle/>
          <a:p>
            <a:r>
              <a:rPr lang="en-US" sz="1600" dirty="0" smtClean="0">
                <a:latin typeface="Berlin Sans FB Demi" panose="020E0802020502020306" pitchFamily="34" charset="0"/>
              </a:rPr>
              <a:t>Don’t stop listening to a French </a:t>
            </a:r>
            <a:r>
              <a:rPr lang="en-US" sz="1600" dirty="0" err="1" smtClean="0">
                <a:latin typeface="Berlin Sans FB Demi" panose="020E0802020502020306" pitchFamily="34" charset="0"/>
              </a:rPr>
              <a:t>tv</a:t>
            </a:r>
            <a:r>
              <a:rPr lang="en-US" sz="1600" dirty="0" smtClean="0">
                <a:latin typeface="Berlin Sans FB Demi" panose="020E0802020502020306" pitchFamily="34" charset="0"/>
              </a:rPr>
              <a:t> show.  And remember to talk or write about it. </a:t>
            </a:r>
            <a:endParaRPr lang="en-US" sz="1600" u="sng" dirty="0" smtClean="0">
              <a:latin typeface="Berlin Sans FB Demi" panose="020E0802020502020306" pitchFamily="34" charset="0"/>
            </a:endParaRPr>
          </a:p>
          <a:p>
            <a:r>
              <a:rPr lang="en-US" sz="1600" dirty="0" smtClean="0">
                <a:latin typeface="Berlin Sans FB Demi" panose="020E0802020502020306" pitchFamily="34" charset="0"/>
              </a:rPr>
              <a:t>                 Enjoy!</a:t>
            </a:r>
          </a:p>
        </p:txBody>
      </p:sp>
      <p:sp>
        <p:nvSpPr>
          <p:cNvPr id="11" name="Rectangle 10"/>
          <p:cNvSpPr/>
          <p:nvPr/>
        </p:nvSpPr>
        <p:spPr>
          <a:xfrm>
            <a:off x="3250442" y="106025"/>
            <a:ext cx="3352800" cy="6346483"/>
          </a:xfrm>
          <a:prstGeom prst="rect">
            <a:avLst/>
          </a:prstGeom>
          <a:solidFill>
            <a:schemeClr val="bg1"/>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429000" y="304800"/>
            <a:ext cx="3048000" cy="461665"/>
          </a:xfrm>
          <a:prstGeom prst="rect">
            <a:avLst/>
          </a:prstGeom>
          <a:noFill/>
        </p:spPr>
        <p:txBody>
          <a:bodyPr wrap="square" rtlCol="0">
            <a:spAutoFit/>
          </a:bodyPr>
          <a:lstStyle/>
          <a:p>
            <a:pPr algn="ctr"/>
            <a:r>
              <a:rPr lang="en-US" sz="2400" dirty="0" smtClean="0">
                <a:latin typeface="Arial Black" panose="020B0A04020102020204" pitchFamily="34" charset="0"/>
              </a:rPr>
              <a:t>Math</a:t>
            </a:r>
            <a:endParaRPr lang="en-US" sz="2400" dirty="0">
              <a:latin typeface="Arial Black" panose="020B0A04020102020204" pitchFamily="34" charset="0"/>
            </a:endParaRPr>
          </a:p>
        </p:txBody>
      </p:sp>
      <p:sp>
        <p:nvSpPr>
          <p:cNvPr id="13" name="TextBox 12"/>
          <p:cNvSpPr txBox="1"/>
          <p:nvPr/>
        </p:nvSpPr>
        <p:spPr>
          <a:xfrm>
            <a:off x="3364832" y="535632"/>
            <a:ext cx="3048000" cy="5909310"/>
          </a:xfrm>
          <a:prstGeom prst="rect">
            <a:avLst/>
          </a:prstGeom>
          <a:noFill/>
        </p:spPr>
        <p:txBody>
          <a:bodyPr wrap="square" rtlCol="0">
            <a:spAutoFit/>
          </a:bodyPr>
          <a:lstStyle/>
          <a:p>
            <a:r>
              <a:rPr lang="en-US" dirty="0" smtClean="0"/>
              <a:t> </a:t>
            </a:r>
          </a:p>
          <a:p>
            <a:r>
              <a:rPr lang="en-US" dirty="0" smtClean="0"/>
              <a:t>This week homework will still be about geometry.  You will work on the reflection and symmetry.   I’m leaving you an explanation on how to do it  and some exercises for you to practice.  </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Also, I found a nice way to do more geometry.  Go on: </a:t>
            </a:r>
            <a:r>
              <a:rPr lang="en-US" u="sng" dirty="0" smtClean="0"/>
              <a:t>mathisfun.com</a:t>
            </a:r>
            <a:r>
              <a:rPr lang="en-US" dirty="0" smtClean="0"/>
              <a:t>  and choose Geometry.  In the middle of all the activities, you will find the symmetry section.</a:t>
            </a:r>
          </a:p>
          <a:p>
            <a:r>
              <a:rPr lang="en-US" dirty="0"/>
              <a:t> </a:t>
            </a:r>
            <a:r>
              <a:rPr lang="en-US" dirty="0" smtClean="0"/>
              <a:t>             </a:t>
            </a:r>
            <a:r>
              <a:rPr lang="en-US" dirty="0" err="1" smtClean="0"/>
              <a:t>Pratique</a:t>
            </a:r>
            <a:r>
              <a:rPr lang="en-US" dirty="0" smtClean="0"/>
              <a:t> </a:t>
            </a:r>
            <a:r>
              <a:rPr lang="en-US" dirty="0" err="1" smtClean="0"/>
              <a:t>bien</a:t>
            </a:r>
            <a:r>
              <a:rPr lang="en-US" dirty="0" smtClean="0"/>
              <a:t>!</a:t>
            </a:r>
          </a:p>
        </p:txBody>
      </p:sp>
      <p:sp>
        <p:nvSpPr>
          <p:cNvPr id="7" name="TextBox 6"/>
          <p:cNvSpPr txBox="1"/>
          <p:nvPr/>
        </p:nvSpPr>
        <p:spPr>
          <a:xfrm>
            <a:off x="392942" y="202966"/>
            <a:ext cx="2616958" cy="4154984"/>
          </a:xfrm>
          <a:prstGeom prst="rect">
            <a:avLst/>
          </a:prstGeom>
          <a:noFill/>
        </p:spPr>
        <p:txBody>
          <a:bodyPr wrap="square" rtlCol="0">
            <a:spAutoFit/>
          </a:bodyPr>
          <a:lstStyle/>
          <a:p>
            <a:pPr algn="ctr"/>
            <a:r>
              <a:rPr lang="en-US" sz="2400" b="1" u="sng" dirty="0" smtClean="0"/>
              <a:t>Science</a:t>
            </a:r>
          </a:p>
          <a:p>
            <a:pPr algn="ctr"/>
            <a:endParaRPr lang="en-US" sz="1600" dirty="0" smtClean="0"/>
          </a:p>
          <a:p>
            <a:r>
              <a:rPr lang="en-US" sz="1600" dirty="0" smtClean="0"/>
              <a:t>We are now exploring the habitats.  This week, I want you to learn more about the ecosystem and the food chain.  Go on You Tube and listen to Bill Nye:</a:t>
            </a:r>
          </a:p>
          <a:p>
            <a:r>
              <a:rPr lang="en-US" sz="1600" dirty="0" smtClean="0"/>
              <a:t>-Biodiversity</a:t>
            </a:r>
          </a:p>
          <a:p>
            <a:r>
              <a:rPr lang="en-US" sz="1600" dirty="0" smtClean="0"/>
              <a:t>-Food Web</a:t>
            </a:r>
          </a:p>
          <a:p>
            <a:r>
              <a:rPr lang="en-US" sz="1600" dirty="0" smtClean="0"/>
              <a:t>          Bonne </a:t>
            </a:r>
            <a:r>
              <a:rPr lang="en-US" sz="1600" dirty="0" err="1" smtClean="0"/>
              <a:t>écoute</a:t>
            </a:r>
            <a:r>
              <a:rPr lang="en-US" sz="1600" dirty="0" smtClean="0"/>
              <a:t>!</a:t>
            </a:r>
          </a:p>
          <a:p>
            <a:r>
              <a:rPr lang="en-US" sz="1600" dirty="0" smtClean="0"/>
              <a:t>More?  Go on the Internet and check for: the best zoo live streams for kids.</a:t>
            </a:r>
          </a:p>
          <a:p>
            <a:endParaRPr lang="en-US" sz="1600" dirty="0" smtClean="0"/>
          </a:p>
          <a:p>
            <a:r>
              <a:rPr lang="en-US" sz="1600" dirty="0" smtClean="0"/>
              <a:t>                </a:t>
            </a:r>
          </a:p>
        </p:txBody>
      </p:sp>
      <p:sp>
        <p:nvSpPr>
          <p:cNvPr id="9" name="TextBox 8"/>
          <p:cNvSpPr txBox="1"/>
          <p:nvPr/>
        </p:nvSpPr>
        <p:spPr>
          <a:xfrm>
            <a:off x="2097896" y="8705126"/>
            <a:ext cx="2983832" cy="369332"/>
          </a:xfrm>
          <a:prstGeom prst="rect">
            <a:avLst/>
          </a:prstGeom>
          <a:noFill/>
        </p:spPr>
        <p:txBody>
          <a:bodyPr wrap="square" rtlCol="0">
            <a:spAutoFit/>
          </a:bodyPr>
          <a:lstStyle/>
          <a:p>
            <a:pPr algn="ctr"/>
            <a:r>
              <a:rPr lang="en-US" b="1" dirty="0" smtClean="0">
                <a:solidFill>
                  <a:schemeClr val="accent1">
                    <a:lumMod val="50000"/>
                  </a:schemeClr>
                </a:solidFill>
              </a:rPr>
              <a:t>Bonne </a:t>
            </a:r>
            <a:r>
              <a:rPr lang="en-US" b="1" dirty="0" err="1" smtClean="0">
                <a:solidFill>
                  <a:schemeClr val="accent1">
                    <a:lumMod val="50000"/>
                  </a:schemeClr>
                </a:solidFill>
              </a:rPr>
              <a:t>semaine</a:t>
            </a:r>
            <a:r>
              <a:rPr lang="en-US" b="1" dirty="0" smtClean="0">
                <a:solidFill>
                  <a:schemeClr val="accent1">
                    <a:lumMod val="50000"/>
                  </a:schemeClr>
                </a:solidFill>
              </a:rPr>
              <a:t>!</a:t>
            </a:r>
            <a:endParaRPr lang="en-CA" b="1" dirty="0">
              <a:solidFill>
                <a:schemeClr val="accent1">
                  <a:lumMod val="50000"/>
                </a:schemeClr>
              </a:solidFill>
            </a:endParaRPr>
          </a:p>
        </p:txBody>
      </p:sp>
      <p:sp>
        <p:nvSpPr>
          <p:cNvPr id="3" name="Bevel 2"/>
          <p:cNvSpPr/>
          <p:nvPr/>
        </p:nvSpPr>
        <p:spPr>
          <a:xfrm>
            <a:off x="367876" y="6196448"/>
            <a:ext cx="2667090" cy="2481247"/>
          </a:xfrm>
          <a:prstGeom prst="beve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713072" y="6452508"/>
            <a:ext cx="1905000" cy="2000548"/>
          </a:xfrm>
          <a:prstGeom prst="rect">
            <a:avLst/>
          </a:prstGeom>
          <a:noFill/>
        </p:spPr>
        <p:txBody>
          <a:bodyPr wrap="square" rtlCol="0">
            <a:spAutoFit/>
          </a:bodyPr>
          <a:lstStyle/>
          <a:p>
            <a:pPr algn="ctr"/>
            <a:r>
              <a:rPr lang="fr-CA" sz="2400" dirty="0" smtClean="0">
                <a:latin typeface="Berlin Sans FB" panose="020E0602020502020306" pitchFamily="34" charset="0"/>
              </a:rPr>
              <a:t>  </a:t>
            </a:r>
            <a:r>
              <a:rPr lang="fr-CA" sz="2000" dirty="0" smtClean="0">
                <a:latin typeface="Berlin Sans FB" panose="020E0602020502020306" pitchFamily="34" charset="0"/>
              </a:rPr>
              <a:t>App.</a:t>
            </a:r>
          </a:p>
          <a:p>
            <a:pPr algn="ctr"/>
            <a:r>
              <a:rPr lang="fr-CA" sz="2000" dirty="0">
                <a:latin typeface="Berlin Sans FB" panose="020E0602020502020306" pitchFamily="34" charset="0"/>
              </a:rPr>
              <a:t>a</a:t>
            </a:r>
            <a:r>
              <a:rPr lang="fr-CA" sz="2000" dirty="0" smtClean="0">
                <a:latin typeface="Berlin Sans FB" panose="020E0602020502020306" pitchFamily="34" charset="0"/>
              </a:rPr>
              <a:t>musant</a:t>
            </a:r>
          </a:p>
          <a:p>
            <a:r>
              <a:rPr lang="fr-CA" sz="2000" dirty="0" smtClean="0">
                <a:latin typeface="Berlin Sans FB" panose="020E0602020502020306" pitchFamily="34" charset="0"/>
              </a:rPr>
              <a:t>     et gratuit:</a:t>
            </a:r>
            <a:endParaRPr lang="fr-CA" sz="2000" dirty="0">
              <a:latin typeface="Berlin Sans FB" panose="020E0602020502020306" pitchFamily="34" charset="0"/>
            </a:endParaRPr>
          </a:p>
          <a:p>
            <a:pPr algn="ctr"/>
            <a:r>
              <a:rPr lang="fr-CA" sz="2000" b="1" dirty="0" smtClean="0">
                <a:latin typeface="Berlin Sans FB" panose="020E0602020502020306" pitchFamily="34" charset="0"/>
              </a:rPr>
              <a:t>Science Max 2:</a:t>
            </a:r>
          </a:p>
          <a:p>
            <a:pPr algn="ctr"/>
            <a:r>
              <a:rPr lang="fr-CA" sz="2000" b="1" dirty="0" err="1" smtClean="0">
                <a:latin typeface="Berlin Sans FB" panose="020E0602020502020306" pitchFamily="34" charset="0"/>
              </a:rPr>
              <a:t>Experiments</a:t>
            </a:r>
            <a:endParaRPr lang="fr-CA" sz="2000" b="1" dirty="0" smtClean="0">
              <a:latin typeface="Berlin Sans FB" panose="020E0602020502020306" pitchFamily="34" charset="0"/>
            </a:endParaRPr>
          </a:p>
          <a:p>
            <a:pPr algn="ctr"/>
            <a:r>
              <a:rPr lang="fr-CA" sz="2000" b="1" dirty="0" smtClean="0">
                <a:latin typeface="Berlin Sans FB" panose="020E0602020502020306" pitchFamily="34" charset="0"/>
              </a:rPr>
              <a:t>at large    </a:t>
            </a:r>
            <a:endParaRPr lang="fr-CA" sz="2000" b="1" dirty="0" smtClean="0">
              <a:latin typeface="Arial Rounded MT Bold" panose="020F0704030504030204" pitchFamily="34" charset="0"/>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r="11692" b="55532"/>
          <a:stretch/>
        </p:blipFill>
        <p:spPr>
          <a:xfrm>
            <a:off x="3560065" y="2848319"/>
            <a:ext cx="2895599" cy="1438912"/>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45296"/>
          <a:stretch/>
        </p:blipFill>
        <p:spPr>
          <a:xfrm>
            <a:off x="3262042" y="6651283"/>
            <a:ext cx="3341200" cy="1987550"/>
          </a:xfrm>
          <a:prstGeom prst="rect">
            <a:avLst/>
          </a:prstGeom>
        </p:spPr>
      </p:pic>
    </p:spTree>
    <p:extLst>
      <p:ext uri="{BB962C8B-B14F-4D97-AF65-F5344CB8AC3E}">
        <p14:creationId xmlns:p14="http://schemas.microsoft.com/office/powerpoint/2010/main" val="41708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b286d12-5152-41b3-8d60-9e7aa7c4a77b@CANPRD01"/>
          <p:cNvPicPr>
            <a:picLocks noChangeAspect="1" noChangeArrowheads="1"/>
          </p:cNvPicPr>
          <p:nvPr/>
        </p:nvPicPr>
        <p:blipFill rotWithShape="1">
          <a:blip r:embed="rId3">
            <a:extLst>
              <a:ext uri="{28A0092B-C50C-407E-A947-70E740481C1C}">
                <a14:useLocalDpi xmlns:a14="http://schemas.microsoft.com/office/drawing/2010/main" val="0"/>
              </a:ext>
            </a:extLst>
          </a:blip>
          <a:srcRect t="16562" b="26770"/>
          <a:stretch/>
        </p:blipFill>
        <p:spPr bwMode="auto">
          <a:xfrm>
            <a:off x="304800" y="152400"/>
            <a:ext cx="6096000" cy="259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a37c2c1f-79d8-4e02-aed2-d34b736cfc51@CANPRD01"/>
          <p:cNvPicPr>
            <a:picLocks noChangeAspect="1" noChangeArrowheads="1"/>
          </p:cNvPicPr>
          <p:nvPr/>
        </p:nvPicPr>
        <p:blipFill rotWithShape="1">
          <a:blip r:embed="rId4">
            <a:extLst>
              <a:ext uri="{28A0092B-C50C-407E-A947-70E740481C1C}">
                <a14:useLocalDpi xmlns:a14="http://schemas.microsoft.com/office/drawing/2010/main" val="0"/>
              </a:ext>
            </a:extLst>
          </a:blip>
          <a:srcRect l="6250" t="13333"/>
          <a:stretch/>
        </p:blipFill>
        <p:spPr bwMode="auto">
          <a:xfrm rot="5400000">
            <a:off x="1562100" y="3924300"/>
            <a:ext cx="5715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3429000"/>
            <a:ext cx="1752600" cy="3416320"/>
          </a:xfrm>
          <a:prstGeom prst="rect">
            <a:avLst/>
          </a:prstGeom>
          <a:noFill/>
        </p:spPr>
        <p:txBody>
          <a:bodyPr wrap="square" rtlCol="0">
            <a:spAutoFit/>
          </a:bodyPr>
          <a:lstStyle/>
          <a:p>
            <a:r>
              <a:rPr lang="en-CA" dirty="0" smtClean="0"/>
              <a:t>When you have a “axe de </a:t>
            </a:r>
            <a:r>
              <a:rPr lang="en-CA" dirty="0" err="1" smtClean="0"/>
              <a:t>sym</a:t>
            </a:r>
            <a:r>
              <a:rPr lang="fr-CA" dirty="0" err="1" smtClean="0"/>
              <a:t>étrie</a:t>
            </a:r>
            <a:r>
              <a:rPr lang="fr-CA" dirty="0" smtClean="0"/>
              <a:t>’’ </a:t>
            </a:r>
            <a:r>
              <a:rPr lang="fr-CA" dirty="0" err="1" smtClean="0"/>
              <a:t>it</a:t>
            </a:r>
            <a:r>
              <a:rPr lang="fr-CA" dirty="0" smtClean="0"/>
              <a:t> </a:t>
            </a:r>
            <a:r>
              <a:rPr lang="fr-CA" dirty="0" err="1" smtClean="0"/>
              <a:t>is</a:t>
            </a:r>
            <a:r>
              <a:rPr lang="fr-CA" dirty="0" smtClean="0"/>
              <a:t> </a:t>
            </a:r>
            <a:r>
              <a:rPr lang="fr-CA" dirty="0" err="1" smtClean="0"/>
              <a:t>when</a:t>
            </a:r>
            <a:r>
              <a:rPr lang="fr-CA" dirty="0" smtClean="0"/>
              <a:t> </a:t>
            </a:r>
            <a:r>
              <a:rPr lang="fr-CA" dirty="0" err="1" smtClean="0"/>
              <a:t>you</a:t>
            </a:r>
            <a:r>
              <a:rPr lang="fr-CA" dirty="0" smtClean="0"/>
              <a:t> </a:t>
            </a:r>
            <a:r>
              <a:rPr lang="fr-CA" dirty="0" err="1" smtClean="0"/>
              <a:t>can</a:t>
            </a:r>
            <a:r>
              <a:rPr lang="fr-CA" dirty="0" smtClean="0"/>
              <a:t> </a:t>
            </a:r>
            <a:r>
              <a:rPr lang="fr-CA" dirty="0" err="1" smtClean="0"/>
              <a:t>divide</a:t>
            </a:r>
            <a:r>
              <a:rPr lang="fr-CA" dirty="0" smtClean="0"/>
              <a:t> the </a:t>
            </a:r>
            <a:r>
              <a:rPr lang="fr-CA" dirty="0" err="1" smtClean="0"/>
              <a:t>shape</a:t>
            </a:r>
            <a:r>
              <a:rPr lang="fr-CA" dirty="0" smtClean="0"/>
              <a:t> in </a:t>
            </a:r>
            <a:r>
              <a:rPr lang="fr-CA" dirty="0" err="1" smtClean="0"/>
              <a:t>two</a:t>
            </a:r>
            <a:r>
              <a:rPr lang="fr-CA" dirty="0" smtClean="0"/>
              <a:t> and </a:t>
            </a:r>
            <a:r>
              <a:rPr lang="fr-CA" dirty="0" err="1" smtClean="0"/>
              <a:t>each</a:t>
            </a:r>
            <a:r>
              <a:rPr lang="fr-CA" dirty="0" smtClean="0"/>
              <a:t> </a:t>
            </a:r>
            <a:r>
              <a:rPr lang="fr-CA" dirty="0" err="1" smtClean="0"/>
              <a:t>side</a:t>
            </a:r>
            <a:r>
              <a:rPr lang="fr-CA" dirty="0" smtClean="0"/>
              <a:t> </a:t>
            </a:r>
            <a:r>
              <a:rPr lang="fr-CA" dirty="0" err="1" smtClean="0"/>
              <a:t>is</a:t>
            </a:r>
            <a:r>
              <a:rPr lang="fr-CA" dirty="0" smtClean="0"/>
              <a:t> the </a:t>
            </a:r>
            <a:r>
              <a:rPr lang="fr-CA" dirty="0" err="1" smtClean="0"/>
              <a:t>same</a:t>
            </a:r>
            <a:r>
              <a:rPr lang="fr-CA" dirty="0" smtClean="0"/>
              <a:t> if </a:t>
            </a:r>
            <a:r>
              <a:rPr lang="fr-CA" dirty="0" err="1" smtClean="0"/>
              <a:t>you</a:t>
            </a:r>
            <a:r>
              <a:rPr lang="fr-CA" dirty="0" smtClean="0"/>
              <a:t> </a:t>
            </a:r>
            <a:r>
              <a:rPr lang="fr-CA" dirty="0" err="1" smtClean="0"/>
              <a:t>would</a:t>
            </a:r>
            <a:r>
              <a:rPr lang="fr-CA" dirty="0" smtClean="0"/>
              <a:t> </a:t>
            </a:r>
            <a:r>
              <a:rPr lang="fr-CA" dirty="0" err="1" smtClean="0"/>
              <a:t>fold</a:t>
            </a:r>
            <a:r>
              <a:rPr lang="fr-CA" dirty="0" smtClean="0"/>
              <a:t> </a:t>
            </a:r>
            <a:r>
              <a:rPr lang="fr-CA" dirty="0" err="1" smtClean="0"/>
              <a:t>it</a:t>
            </a:r>
            <a:r>
              <a:rPr lang="fr-CA" dirty="0" smtClean="0"/>
              <a:t> on </a:t>
            </a:r>
            <a:r>
              <a:rPr lang="fr-CA" dirty="0" err="1" smtClean="0"/>
              <a:t>that</a:t>
            </a:r>
            <a:r>
              <a:rPr lang="fr-CA" dirty="0" smtClean="0"/>
              <a:t> line.  </a:t>
            </a:r>
            <a:r>
              <a:rPr lang="fr-CA" dirty="0" err="1" smtClean="0"/>
              <a:t>Some</a:t>
            </a:r>
            <a:r>
              <a:rPr lang="fr-CA" dirty="0" smtClean="0"/>
              <a:t> </a:t>
            </a:r>
            <a:r>
              <a:rPr lang="fr-CA" dirty="0" err="1" smtClean="0"/>
              <a:t>shapes</a:t>
            </a:r>
            <a:r>
              <a:rPr lang="fr-CA" dirty="0" smtClean="0"/>
              <a:t> </a:t>
            </a:r>
            <a:r>
              <a:rPr lang="fr-CA" dirty="0" err="1" smtClean="0"/>
              <a:t>may</a:t>
            </a:r>
            <a:r>
              <a:rPr lang="fr-CA" dirty="0" smtClean="0"/>
              <a:t> have none, one or </a:t>
            </a:r>
            <a:r>
              <a:rPr lang="fr-CA" dirty="0" err="1" smtClean="0"/>
              <a:t>many</a:t>
            </a:r>
            <a:r>
              <a:rPr lang="fr-CA" dirty="0" smtClean="0"/>
              <a:t>.</a:t>
            </a:r>
            <a:endParaRPr lang="en-CA" dirty="0"/>
          </a:p>
        </p:txBody>
      </p:sp>
    </p:spTree>
    <p:extLst>
      <p:ext uri="{BB962C8B-B14F-4D97-AF65-F5344CB8AC3E}">
        <p14:creationId xmlns:p14="http://schemas.microsoft.com/office/powerpoint/2010/main" val="353833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b74b16d-db11-4558-9ebd-0f1a257205ac@CANPRD01"/>
          <p:cNvPicPr>
            <a:picLocks noChangeAspect="1" noChangeArrowheads="1"/>
          </p:cNvPicPr>
          <p:nvPr/>
        </p:nvPicPr>
        <p:blipFill rotWithShape="1">
          <a:blip r:embed="rId2">
            <a:extLst>
              <a:ext uri="{28A0092B-C50C-407E-A947-70E740481C1C}">
                <a14:useLocalDpi xmlns:a14="http://schemas.microsoft.com/office/drawing/2010/main" val="0"/>
              </a:ext>
            </a:extLst>
          </a:blip>
          <a:srcRect l="18749" r="20001"/>
          <a:stretch/>
        </p:blipFill>
        <p:spPr bwMode="auto">
          <a:xfrm rot="5400000">
            <a:off x="1638300" y="-533400"/>
            <a:ext cx="3733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d961959c-b56d-45b4-90f3-9a49defb82ac@CANPR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4196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76400" y="99536"/>
            <a:ext cx="3276600" cy="369332"/>
          </a:xfrm>
          <a:prstGeom prst="rect">
            <a:avLst/>
          </a:prstGeom>
          <a:noFill/>
        </p:spPr>
        <p:txBody>
          <a:bodyPr wrap="square" rtlCol="0">
            <a:spAutoFit/>
          </a:bodyPr>
          <a:lstStyle/>
          <a:p>
            <a:r>
              <a:rPr lang="fr-CA" dirty="0" smtClean="0"/>
              <a:t>Trouve le/les axes de symétries.</a:t>
            </a:r>
            <a:endParaRPr lang="en-CA" dirty="0"/>
          </a:p>
        </p:txBody>
      </p:sp>
    </p:spTree>
    <p:extLst>
      <p:ext uri="{BB962C8B-B14F-4D97-AF65-F5344CB8AC3E}">
        <p14:creationId xmlns:p14="http://schemas.microsoft.com/office/powerpoint/2010/main" val="8405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9bef0df-41ae-4290-ad75-125af792b521@CANPR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9332"/>
            <a:ext cx="6096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8400" y="0"/>
            <a:ext cx="1981200" cy="369332"/>
          </a:xfrm>
          <a:prstGeom prst="rect">
            <a:avLst/>
          </a:prstGeom>
          <a:noFill/>
        </p:spPr>
        <p:txBody>
          <a:bodyPr wrap="square" rtlCol="0">
            <a:spAutoFit/>
          </a:bodyPr>
          <a:lstStyle/>
          <a:p>
            <a:r>
              <a:rPr lang="fr-CA" dirty="0" smtClean="0"/>
              <a:t>Bon ou pas bon?</a:t>
            </a:r>
            <a:endParaRPr lang="en-CA" dirty="0"/>
          </a:p>
        </p:txBody>
      </p:sp>
      <p:pic>
        <p:nvPicPr>
          <p:cNvPr id="3075" name="Picture 3" descr="23614dcf-9991-47db-80ce-9248567e81e5@CANPRD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4152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52600" y="4172188"/>
            <a:ext cx="3581400" cy="369332"/>
          </a:xfrm>
          <a:prstGeom prst="rect">
            <a:avLst/>
          </a:prstGeom>
          <a:noFill/>
        </p:spPr>
        <p:txBody>
          <a:bodyPr wrap="square" rtlCol="0">
            <a:spAutoFit/>
          </a:bodyPr>
          <a:lstStyle/>
          <a:p>
            <a:r>
              <a:rPr lang="en-CA" dirty="0" err="1" smtClean="0"/>
              <a:t>Dessine</a:t>
            </a:r>
            <a:r>
              <a:rPr lang="en-CA" dirty="0" smtClean="0"/>
              <a:t> </a:t>
            </a:r>
            <a:r>
              <a:rPr lang="en-CA" dirty="0" err="1" smtClean="0"/>
              <a:t>l’autre</a:t>
            </a:r>
            <a:r>
              <a:rPr lang="en-CA" dirty="0" smtClean="0"/>
              <a:t> </a:t>
            </a:r>
            <a:r>
              <a:rPr lang="en-CA" dirty="0" err="1" smtClean="0"/>
              <a:t>moiti</a:t>
            </a:r>
            <a:r>
              <a:rPr lang="fr-CA" dirty="0" smtClean="0"/>
              <a:t>é du dessin.</a:t>
            </a:r>
            <a:endParaRPr lang="en-CA" dirty="0"/>
          </a:p>
        </p:txBody>
      </p:sp>
    </p:spTree>
    <p:extLst>
      <p:ext uri="{BB962C8B-B14F-4D97-AF65-F5344CB8AC3E}">
        <p14:creationId xmlns:p14="http://schemas.microsoft.com/office/powerpoint/2010/main" val="3786482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8c5ebbec-bc6b-4b1a-91a6-f2a899d66f78@CANPRD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66750" y="1352550"/>
            <a:ext cx="83820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617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4065</TotalTime>
  <Words>378</Words>
  <Application>Microsoft Office PowerPoint</Application>
  <PresentationFormat>On-screen Show (4:3)</PresentationFormat>
  <Paragraphs>57</Paragraphs>
  <Slides>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Arial</vt:lpstr>
      <vt:lpstr>Arial Black</vt:lpstr>
      <vt:lpstr>Arial Rounded MT Bold</vt:lpstr>
      <vt:lpstr>Berlin Sans FB</vt:lpstr>
      <vt:lpstr>Berlin Sans FB Demi</vt:lpstr>
      <vt:lpstr>Calibri</vt:lpstr>
      <vt:lpstr>Century Gothic</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Kenny, Renee (ASD-N)</dc:creator>
  <cp:lastModifiedBy>Lebreton, Manon (ASD-N)</cp:lastModifiedBy>
  <cp:revision>225</cp:revision>
  <cp:lastPrinted>2018-04-05T18:51:57Z</cp:lastPrinted>
  <dcterms:created xsi:type="dcterms:W3CDTF">2014-08-25T12:39:30Z</dcterms:created>
  <dcterms:modified xsi:type="dcterms:W3CDTF">2020-05-29T21:49:00Z</dcterms:modified>
</cp:coreProperties>
</file>