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2477" y="7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DD5AC26-9D75-42AD-95CA-589B2FF8F35F}" type="datetimeFigureOut">
              <a:rPr lang="en-CA" smtClean="0"/>
              <a:t>2020-05-10</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48012E5-3200-483D-B7D5-77E42AD6BD3E}" type="slidenum">
              <a:rPr lang="en-CA" smtClean="0"/>
              <a:t>‹#›</a:t>
            </a:fld>
            <a:endParaRPr lang="en-CA"/>
          </a:p>
        </p:txBody>
      </p:sp>
    </p:spTree>
    <p:extLst>
      <p:ext uri="{BB962C8B-B14F-4D97-AF65-F5344CB8AC3E}">
        <p14:creationId xmlns:p14="http://schemas.microsoft.com/office/powerpoint/2010/main" val="123356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012E5-3200-483D-B7D5-77E42AD6BD3E}" type="slidenum">
              <a:rPr lang="en-CA" smtClean="0"/>
              <a:t>2</a:t>
            </a:fld>
            <a:endParaRPr lang="en-CA"/>
          </a:p>
        </p:txBody>
      </p:sp>
    </p:spTree>
    <p:extLst>
      <p:ext uri="{BB962C8B-B14F-4D97-AF65-F5344CB8AC3E}">
        <p14:creationId xmlns:p14="http://schemas.microsoft.com/office/powerpoint/2010/main" val="29315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74034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36248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397420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68368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2EE85-7AE4-4CE3-934B-2DA7D61AA284}"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680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2EE85-7AE4-4CE3-934B-2DA7D61AA284}"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62746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2EE85-7AE4-4CE3-934B-2DA7D61AA284}"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72087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2EE85-7AE4-4CE3-934B-2DA7D61AA284}"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35283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2EE85-7AE4-4CE3-934B-2DA7D61AA284}" type="datetimeFigureOut">
              <a:rPr lang="en-US" smtClean="0"/>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6166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2EE85-7AE4-4CE3-934B-2DA7D61AA284}"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93299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2EE85-7AE4-4CE3-934B-2DA7D61AA284}"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29900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B2EE85-7AE4-4CE3-934B-2DA7D61AA284}" type="datetimeFigureOut">
              <a:rPr lang="en-US" smtClean="0"/>
              <a:t>5/10/2020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70D230B-93A9-4F44-BCAA-51C3EC04826F}" type="slidenum">
              <a:rPr lang="en-US" smtClean="0"/>
              <a:t>‹#›</a:t>
            </a:fld>
            <a:endParaRPr lang="en-US"/>
          </a:p>
        </p:txBody>
      </p:sp>
    </p:spTree>
    <p:extLst>
      <p:ext uri="{BB962C8B-B14F-4D97-AF65-F5344CB8AC3E}">
        <p14:creationId xmlns:p14="http://schemas.microsoft.com/office/powerpoint/2010/main" val="359654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asd-n.nbed.nb.ca/"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4269" y="306013"/>
            <a:ext cx="5159829" cy="584775"/>
          </a:xfrm>
          <a:prstGeom prst="rect">
            <a:avLst/>
          </a:prstGeom>
          <a:noFill/>
        </p:spPr>
        <p:txBody>
          <a:bodyPr wrap="square" rtlCol="0">
            <a:spAutoFit/>
          </a:bodyPr>
          <a:lstStyle/>
          <a:p>
            <a:r>
              <a:rPr lang="en-US" sz="3200" b="1" dirty="0" smtClean="0">
                <a:solidFill>
                  <a:srgbClr val="0070C0"/>
                </a:solidFill>
                <a:latin typeface="Century Gothic" panose="020B0502020202020204" pitchFamily="34" charset="0"/>
              </a:rPr>
              <a:t>Terry Fox Elementary</a:t>
            </a:r>
            <a:endParaRPr lang="en-US" sz="3200" b="1" dirty="0">
              <a:solidFill>
                <a:srgbClr val="0070C0"/>
              </a:solidFill>
              <a:latin typeface="Century Gothic" panose="020B0502020202020204" pitchFamily="34" charset="0"/>
            </a:endParaRPr>
          </a:p>
        </p:txBody>
      </p:sp>
      <p:sp>
        <p:nvSpPr>
          <p:cNvPr id="17" name="TextBox 16"/>
          <p:cNvSpPr txBox="1"/>
          <p:nvPr/>
        </p:nvSpPr>
        <p:spPr>
          <a:xfrm>
            <a:off x="2362200" y="1067755"/>
            <a:ext cx="4114800" cy="707886"/>
          </a:xfrm>
          <a:prstGeom prst="rect">
            <a:avLst/>
          </a:prstGeom>
          <a:noFill/>
        </p:spPr>
        <p:txBody>
          <a:bodyPr wrap="square" rtlCol="0">
            <a:spAutoFit/>
          </a:bodyPr>
          <a:lstStyle/>
          <a:p>
            <a:pPr algn="ctr"/>
            <a:r>
              <a:rPr lang="en-US" sz="2000" b="1" u="sng" dirty="0" err="1" smtClean="0">
                <a:latin typeface="Comic Sans MS" panose="030F0702030302020204" pitchFamily="66" charset="0"/>
              </a:rPr>
              <a:t>Mme</a:t>
            </a:r>
            <a:r>
              <a:rPr lang="en-US" sz="2000" b="1" u="sng" dirty="0" smtClean="0">
                <a:latin typeface="Comic Sans MS" panose="030F0702030302020204" pitchFamily="66" charset="0"/>
              </a:rPr>
              <a:t> </a:t>
            </a:r>
            <a:r>
              <a:rPr lang="en-US" sz="2000" b="1" u="sng" dirty="0" err="1" smtClean="0">
                <a:latin typeface="Comic Sans MS" panose="030F0702030302020204" pitchFamily="66" charset="0"/>
              </a:rPr>
              <a:t>LeBreton’s</a:t>
            </a:r>
            <a:r>
              <a:rPr lang="en-US" sz="2000" b="1" u="sng" dirty="0" smtClean="0">
                <a:latin typeface="Comic Sans MS" panose="030F0702030302020204" pitchFamily="66" charset="0"/>
              </a:rPr>
              <a:t> Classroom Home learning (May 11-15)</a:t>
            </a:r>
            <a:endParaRPr lang="en-US" sz="2000" b="1" u="sng" dirty="0">
              <a:latin typeface="Comic Sans MS" panose="030F0702030302020204" pitchFamily="66"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183" y="4790296"/>
            <a:ext cx="3193107" cy="276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973575" y="2215698"/>
            <a:ext cx="2029722" cy="830997"/>
          </a:xfrm>
          <a:prstGeom prst="rect">
            <a:avLst/>
          </a:prstGeom>
          <a:noFill/>
        </p:spPr>
        <p:txBody>
          <a:bodyPr wrap="none" lIns="91440" tIns="45720" rIns="91440" bIns="45720">
            <a:spAutoFit/>
          </a:bodyPr>
          <a:lstStyle/>
          <a:p>
            <a:pPr algn="ctr"/>
            <a:r>
              <a:rPr 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rPr>
              <a:t>Mots de la </a:t>
            </a:r>
          </a:p>
          <a:p>
            <a:pPr algn="ctr"/>
            <a:r>
              <a:rPr lang="en-US" sz="2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rPr>
              <a:t>semaine</a:t>
            </a:r>
            <a:endParaRPr lang="en-US" sz="24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endParaRPr>
          </a:p>
        </p:txBody>
      </p:sp>
      <p:sp>
        <p:nvSpPr>
          <p:cNvPr id="20" name="Rectangle 19"/>
          <p:cNvSpPr/>
          <p:nvPr/>
        </p:nvSpPr>
        <p:spPr>
          <a:xfrm>
            <a:off x="4418000" y="4790296"/>
            <a:ext cx="814647"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Art</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22" name="TextBox 21"/>
          <p:cNvSpPr txBox="1"/>
          <p:nvPr/>
        </p:nvSpPr>
        <p:spPr>
          <a:xfrm>
            <a:off x="3460393" y="5250325"/>
            <a:ext cx="3024686" cy="2031325"/>
          </a:xfrm>
          <a:prstGeom prst="rect">
            <a:avLst/>
          </a:prstGeom>
          <a:noFill/>
        </p:spPr>
        <p:txBody>
          <a:bodyPr wrap="square" rtlCol="0">
            <a:spAutoFit/>
          </a:bodyPr>
          <a:lstStyle/>
          <a:p>
            <a:r>
              <a:rPr lang="en-US" dirty="0" smtClean="0"/>
              <a:t>This week it’s all about </a:t>
            </a:r>
            <a:r>
              <a:rPr lang="en-US" dirty="0" err="1" smtClean="0"/>
              <a:t>l’Acadie</a:t>
            </a:r>
            <a:r>
              <a:rPr lang="en-US" dirty="0" smtClean="0"/>
              <a:t>!  Many of you are Acadians, just like me, so I took a photo of the cute sheds in Petit-</a:t>
            </a:r>
            <a:r>
              <a:rPr lang="en-US" dirty="0" err="1" smtClean="0"/>
              <a:t>Rocher</a:t>
            </a:r>
            <a:r>
              <a:rPr lang="en-US" dirty="0" smtClean="0"/>
              <a:t>.  Do a drawing or a painting of them.</a:t>
            </a:r>
          </a:p>
          <a:p>
            <a:r>
              <a:rPr lang="en-US" dirty="0"/>
              <a:t> </a:t>
            </a:r>
            <a:r>
              <a:rPr lang="en-US" dirty="0" smtClean="0"/>
              <a:t>              Amuse-</a:t>
            </a:r>
            <a:r>
              <a:rPr lang="en-US" dirty="0" err="1" smtClean="0"/>
              <a:t>toi</a:t>
            </a:r>
            <a:r>
              <a:rPr lang="en-US" dirty="0" smtClean="0"/>
              <a:t>!</a:t>
            </a:r>
            <a:endParaRPr lang="en-US" dirty="0"/>
          </a:p>
        </p:txBody>
      </p:sp>
      <p:sp>
        <p:nvSpPr>
          <p:cNvPr id="2" name="TextBox 1"/>
          <p:cNvSpPr txBox="1"/>
          <p:nvPr/>
        </p:nvSpPr>
        <p:spPr>
          <a:xfrm>
            <a:off x="223468" y="2271355"/>
            <a:ext cx="3205532" cy="461665"/>
          </a:xfrm>
          <a:prstGeom prst="rect">
            <a:avLst/>
          </a:prstGeom>
          <a:noFill/>
        </p:spPr>
        <p:txBody>
          <a:bodyPr wrap="square" rtlCol="0">
            <a:spAutoFit/>
          </a:bodyPr>
          <a:lstStyle/>
          <a:p>
            <a:r>
              <a:rPr lang="en-US" sz="2400" dirty="0" smtClean="0">
                <a:latin typeface="Arial Black" panose="020B0A04020102020204" pitchFamily="34" charset="0"/>
              </a:rPr>
              <a:t>       Lecture</a:t>
            </a:r>
          </a:p>
        </p:txBody>
      </p:sp>
      <p:sp>
        <p:nvSpPr>
          <p:cNvPr id="5" name="Rectangle 4"/>
          <p:cNvSpPr/>
          <p:nvPr/>
        </p:nvSpPr>
        <p:spPr>
          <a:xfrm>
            <a:off x="223468" y="2215697"/>
            <a:ext cx="3053132" cy="3652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588519" y="2948978"/>
            <a:ext cx="2743200" cy="1754326"/>
          </a:xfrm>
          <a:prstGeom prst="rect">
            <a:avLst/>
          </a:prstGeom>
          <a:noFill/>
        </p:spPr>
        <p:txBody>
          <a:bodyPr wrap="square" rtlCol="0">
            <a:spAutoFit/>
          </a:bodyPr>
          <a:lstStyle/>
          <a:p>
            <a:r>
              <a:rPr lang="en-US" dirty="0" smtClean="0"/>
              <a:t>(#139-144)</a:t>
            </a:r>
          </a:p>
          <a:p>
            <a:r>
              <a:rPr lang="en-US" dirty="0" smtClean="0"/>
              <a:t>-partout         </a:t>
            </a:r>
            <a:r>
              <a:rPr lang="en-US" dirty="0" smtClean="0">
                <a:latin typeface="Times New Roman" panose="02020603050405020304" pitchFamily="18" charset="0"/>
                <a:cs typeface="Times New Roman" panose="02020603050405020304" pitchFamily="18" charset="0"/>
              </a:rPr>
              <a:t> </a:t>
            </a:r>
            <a:r>
              <a:rPr lang="en-US" dirty="0" smtClean="0"/>
              <a:t>-petit</a:t>
            </a:r>
            <a:endParaRPr lang="en-US" dirty="0"/>
          </a:p>
          <a:p>
            <a:r>
              <a:rPr lang="en-US" dirty="0" smtClean="0"/>
              <a:t>-pas	        -petite</a:t>
            </a:r>
          </a:p>
          <a:p>
            <a:r>
              <a:rPr lang="en-US" dirty="0" smtClean="0"/>
              <a:t>-</a:t>
            </a:r>
            <a:r>
              <a:rPr lang="en-US" dirty="0" err="1" smtClean="0"/>
              <a:t>personne</a:t>
            </a:r>
            <a:r>
              <a:rPr lang="en-US" dirty="0" smtClean="0"/>
              <a:t>       -</a:t>
            </a:r>
            <a:r>
              <a:rPr lang="en-US" dirty="0" err="1" smtClean="0"/>
              <a:t>peu</a:t>
            </a:r>
            <a:endParaRPr lang="en-US" dirty="0" smtClean="0"/>
          </a:p>
          <a:p>
            <a:r>
              <a:rPr lang="en-US" dirty="0" err="1" smtClean="0"/>
              <a:t>Regarde</a:t>
            </a:r>
            <a:r>
              <a:rPr lang="en-US" dirty="0" smtClean="0"/>
              <a:t> </a:t>
            </a:r>
            <a:r>
              <a:rPr lang="en-US" dirty="0" err="1" smtClean="0"/>
              <a:t>l’exemple</a:t>
            </a:r>
            <a:r>
              <a:rPr lang="en-US" dirty="0" smtClean="0"/>
              <a:t> pour </a:t>
            </a:r>
            <a:r>
              <a:rPr lang="en-US" dirty="0" err="1" smtClean="0"/>
              <a:t>te</a:t>
            </a:r>
            <a:r>
              <a:rPr lang="en-US" dirty="0" smtClean="0"/>
              <a:t> </a:t>
            </a:r>
            <a:r>
              <a:rPr lang="en-US" dirty="0" err="1" smtClean="0"/>
              <a:t>pratiquer</a:t>
            </a:r>
            <a:r>
              <a:rPr lang="en-US" dirty="0" smtClean="0"/>
              <a:t>.</a:t>
            </a:r>
          </a:p>
        </p:txBody>
      </p:sp>
      <p:sp>
        <p:nvSpPr>
          <p:cNvPr id="8" name="TextBox 7"/>
          <p:cNvSpPr txBox="1"/>
          <p:nvPr/>
        </p:nvSpPr>
        <p:spPr>
          <a:xfrm>
            <a:off x="381000" y="2733020"/>
            <a:ext cx="2743200" cy="3139321"/>
          </a:xfrm>
          <a:prstGeom prst="rect">
            <a:avLst/>
          </a:prstGeom>
          <a:noFill/>
        </p:spPr>
        <p:txBody>
          <a:bodyPr wrap="square" rtlCol="0">
            <a:spAutoFit/>
          </a:bodyPr>
          <a:lstStyle/>
          <a:p>
            <a:r>
              <a:rPr lang="fr-CA" dirty="0" err="1" smtClean="0"/>
              <a:t>Keep</a:t>
            </a:r>
            <a:r>
              <a:rPr lang="fr-CA" dirty="0" smtClean="0"/>
              <a:t> </a:t>
            </a:r>
            <a:r>
              <a:rPr lang="fr-CA" dirty="0" err="1" smtClean="0"/>
              <a:t>reading</a:t>
            </a:r>
            <a:r>
              <a:rPr lang="fr-CA" dirty="0" smtClean="0"/>
              <a:t> one book per </a:t>
            </a:r>
            <a:r>
              <a:rPr lang="fr-CA" dirty="0" err="1" smtClean="0"/>
              <a:t>day</a:t>
            </a:r>
            <a:r>
              <a:rPr lang="fr-CA" dirty="0" smtClean="0"/>
              <a:t> </a:t>
            </a:r>
            <a:r>
              <a:rPr lang="fr-CA" dirty="0" err="1" smtClean="0"/>
              <a:t>with</a:t>
            </a:r>
            <a:r>
              <a:rPr lang="fr-CA" dirty="0" smtClean="0"/>
              <a:t> the NB public </a:t>
            </a:r>
            <a:r>
              <a:rPr lang="fr-CA" dirty="0" err="1" smtClean="0"/>
              <a:t>library</a:t>
            </a:r>
            <a:r>
              <a:rPr lang="fr-CA" dirty="0" smtClean="0"/>
              <a:t>.  </a:t>
            </a:r>
            <a:r>
              <a:rPr lang="fr-CA" dirty="0" err="1" smtClean="0"/>
              <a:t>They</a:t>
            </a:r>
            <a:r>
              <a:rPr lang="fr-CA" dirty="0" smtClean="0"/>
              <a:t> have a section for </a:t>
            </a:r>
            <a:r>
              <a:rPr lang="fr-CA" dirty="0" err="1" smtClean="0"/>
              <a:t>age</a:t>
            </a:r>
            <a:r>
              <a:rPr lang="fr-CA" dirty="0" smtClean="0"/>
              <a:t> 0-12 </a:t>
            </a:r>
            <a:r>
              <a:rPr lang="fr-CA" dirty="0" err="1" smtClean="0"/>
              <a:t>with</a:t>
            </a:r>
            <a:r>
              <a:rPr lang="fr-CA" dirty="0" smtClean="0"/>
              <a:t> over 1000 books </a:t>
            </a:r>
            <a:r>
              <a:rPr lang="fr-CA" dirty="0" err="1" smtClean="0"/>
              <a:t>that</a:t>
            </a:r>
            <a:r>
              <a:rPr lang="fr-CA" dirty="0" smtClean="0"/>
              <a:t> </a:t>
            </a:r>
            <a:r>
              <a:rPr lang="fr-CA" dirty="0" err="1" smtClean="0"/>
              <a:t>you</a:t>
            </a:r>
            <a:r>
              <a:rPr lang="fr-CA" dirty="0" smtClean="0"/>
              <a:t> </a:t>
            </a:r>
            <a:r>
              <a:rPr lang="fr-CA" dirty="0" err="1" smtClean="0"/>
              <a:t>can</a:t>
            </a:r>
            <a:r>
              <a:rPr lang="fr-CA" dirty="0" smtClean="0"/>
              <a:t> </a:t>
            </a:r>
            <a:r>
              <a:rPr lang="fr-CA" dirty="0" err="1" smtClean="0"/>
              <a:t>download</a:t>
            </a:r>
            <a:r>
              <a:rPr lang="fr-CA" dirty="0" smtClean="0"/>
              <a:t> and </a:t>
            </a:r>
            <a:r>
              <a:rPr lang="fr-CA" dirty="0" err="1" smtClean="0"/>
              <a:t>read</a:t>
            </a:r>
            <a:r>
              <a:rPr lang="fr-CA" dirty="0" smtClean="0"/>
              <a:t>.  The </a:t>
            </a:r>
            <a:r>
              <a:rPr lang="fr-CA" dirty="0" err="1" smtClean="0"/>
              <a:t>address</a:t>
            </a:r>
            <a:r>
              <a:rPr lang="fr-CA" dirty="0" smtClean="0"/>
              <a:t> </a:t>
            </a:r>
            <a:r>
              <a:rPr lang="fr-CA" dirty="0" err="1" smtClean="0"/>
              <a:t>is</a:t>
            </a:r>
            <a:r>
              <a:rPr lang="fr-CA" dirty="0" smtClean="0"/>
              <a:t>:  </a:t>
            </a:r>
          </a:p>
          <a:p>
            <a:r>
              <a:rPr lang="fr-CA" u="sng" dirty="0" smtClean="0"/>
              <a:t>litterature-jeunesse-libre.fr</a:t>
            </a:r>
            <a:endParaRPr lang="en-US" u="sng" dirty="0" smtClean="0"/>
          </a:p>
          <a:p>
            <a:r>
              <a:rPr lang="en-US" dirty="0" smtClean="0"/>
              <a:t>Click “la </a:t>
            </a:r>
            <a:r>
              <a:rPr lang="en-US" dirty="0" err="1" smtClean="0"/>
              <a:t>biblioth</a:t>
            </a:r>
            <a:r>
              <a:rPr lang="fr-CA" dirty="0" err="1" smtClean="0"/>
              <a:t>èque</a:t>
            </a:r>
            <a:r>
              <a:rPr lang="en-US" dirty="0" smtClean="0"/>
              <a:t>” on the left of the girl reading a red book.</a:t>
            </a:r>
            <a:endParaRPr lang="en-CA" b="1" dirty="0"/>
          </a:p>
        </p:txBody>
      </p:sp>
      <p:sp>
        <p:nvSpPr>
          <p:cNvPr id="6" name="Rounded Rectangle 5"/>
          <p:cNvSpPr/>
          <p:nvPr/>
        </p:nvSpPr>
        <p:spPr>
          <a:xfrm>
            <a:off x="238840" y="5942822"/>
            <a:ext cx="3053132" cy="3007220"/>
          </a:xfrm>
          <a:prstGeom prst="roundRect">
            <a:avLst/>
          </a:prstGeom>
          <a:solidFill>
            <a:schemeClr val="bg1"/>
          </a:solid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20026" y="5995387"/>
            <a:ext cx="3006366" cy="2954655"/>
          </a:xfrm>
          <a:prstGeom prst="rect">
            <a:avLst/>
          </a:prstGeom>
          <a:noFill/>
        </p:spPr>
        <p:txBody>
          <a:bodyPr wrap="square" rtlCol="0">
            <a:spAutoFit/>
          </a:bodyPr>
          <a:lstStyle/>
          <a:p>
            <a:pPr algn="ctr"/>
            <a:r>
              <a:rPr lang="fr-CA" sz="2400" b="1" dirty="0" smtClean="0">
                <a:latin typeface="Comic Sans MS" panose="030F0702030302020204" pitchFamily="66" charset="0"/>
              </a:rPr>
              <a:t>Écriture</a:t>
            </a:r>
          </a:p>
          <a:p>
            <a:r>
              <a:rPr lang="en-CA" dirty="0" smtClean="0">
                <a:latin typeface="Comic Sans MS" panose="030F0702030302020204" pitchFamily="66" charset="0"/>
              </a:rPr>
              <a:t>I want you to take a paper and write all the letters of the alphabet going down.  Go around the house or outside, find and write something in French beginning with each letter.  </a:t>
            </a:r>
            <a:endParaRPr lang="en-US" dirty="0" smtClean="0">
              <a:latin typeface="Comic Sans MS" panose="030F0702030302020204" pitchFamily="66" charset="0"/>
            </a:endParaRPr>
          </a:p>
          <a:p>
            <a:r>
              <a:rPr lang="en-US" dirty="0" smtClean="0">
                <a:latin typeface="Comic Sans MS" panose="030F0702030302020204" pitchFamily="66" charset="0"/>
              </a:rPr>
              <a:t>       Bonne </a:t>
            </a:r>
            <a:r>
              <a:rPr lang="fr-CA" dirty="0" smtClean="0">
                <a:latin typeface="Comic Sans MS" panose="030F0702030302020204" pitchFamily="66" charset="0"/>
              </a:rPr>
              <a:t>écriture!</a:t>
            </a:r>
          </a:p>
        </p:txBody>
      </p:sp>
      <p:sp>
        <p:nvSpPr>
          <p:cNvPr id="3" name="Rectangle 2"/>
          <p:cNvSpPr/>
          <p:nvPr/>
        </p:nvSpPr>
        <p:spPr>
          <a:xfrm>
            <a:off x="3425239" y="2215698"/>
            <a:ext cx="3051761" cy="2487606"/>
          </a:xfrm>
          <a:prstGeom prst="rect">
            <a:avLst/>
          </a:prstGeom>
          <a:no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5458" t="1" r="13415" b="38529"/>
          <a:stretch/>
        </p:blipFill>
        <p:spPr>
          <a:xfrm>
            <a:off x="4101423" y="7583033"/>
            <a:ext cx="1842178" cy="1422777"/>
          </a:xfrm>
          <a:prstGeom prst="rect">
            <a:avLst/>
          </a:prstGeom>
        </p:spPr>
      </p:pic>
      <p:pic>
        <p:nvPicPr>
          <p:cNvPr id="3074" name="Picture 2" descr="9ce15bbd-f7f6-4295-800f-f556f6966d35@CANPRD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86" r="12793"/>
          <a:stretch/>
        </p:blipFill>
        <p:spPr bwMode="auto">
          <a:xfrm rot="5400000">
            <a:off x="205688" y="227923"/>
            <a:ext cx="180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46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832" y="155014"/>
            <a:ext cx="2743200" cy="356008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9157" y="3897947"/>
            <a:ext cx="2895600" cy="2086404"/>
          </a:xfrm>
          <a:prstGeom prst="roundRect">
            <a:avLst/>
          </a:prstGeom>
          <a:solidFill>
            <a:schemeClr val="bg1"/>
          </a:solid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50442" y="106025"/>
            <a:ext cx="3352800" cy="6346483"/>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0" y="304800"/>
            <a:ext cx="3048000" cy="461665"/>
          </a:xfrm>
          <a:prstGeom prst="rect">
            <a:avLst/>
          </a:prstGeom>
          <a:noFill/>
        </p:spPr>
        <p:txBody>
          <a:bodyPr wrap="square" rtlCol="0">
            <a:spAutoFit/>
          </a:bodyPr>
          <a:lstStyle/>
          <a:p>
            <a:pPr algn="ctr"/>
            <a:r>
              <a:rPr lang="en-US" sz="2400" dirty="0" smtClean="0">
                <a:latin typeface="Arial Black" panose="020B0A04020102020204" pitchFamily="34" charset="0"/>
              </a:rPr>
              <a:t>Math</a:t>
            </a:r>
            <a:endParaRPr lang="en-US" sz="2400" dirty="0">
              <a:latin typeface="Arial Black" panose="020B0A04020102020204" pitchFamily="34" charset="0"/>
            </a:endParaRPr>
          </a:p>
        </p:txBody>
      </p:sp>
      <p:sp>
        <p:nvSpPr>
          <p:cNvPr id="13" name="TextBox 12"/>
          <p:cNvSpPr txBox="1"/>
          <p:nvPr/>
        </p:nvSpPr>
        <p:spPr>
          <a:xfrm>
            <a:off x="3364832" y="535632"/>
            <a:ext cx="3048000" cy="5632311"/>
          </a:xfrm>
          <a:prstGeom prst="rect">
            <a:avLst/>
          </a:prstGeom>
          <a:noFill/>
        </p:spPr>
        <p:txBody>
          <a:bodyPr wrap="square" rtlCol="0">
            <a:spAutoFit/>
          </a:bodyPr>
          <a:lstStyle/>
          <a:p>
            <a:r>
              <a:rPr lang="en-US" dirty="0" smtClean="0"/>
              <a:t> </a:t>
            </a:r>
          </a:p>
          <a:p>
            <a:r>
              <a:rPr lang="en-US" dirty="0" smtClean="0"/>
              <a:t>This week homework will be about money.  We will start by practicing the addition.  I’m leaving you an example on how to add the money and some exercises from our math book.  When you are done adding, you can take a calculator to check your answers.  </a:t>
            </a:r>
          </a:p>
          <a:p>
            <a:endParaRPr lang="en-US" dirty="0" smtClean="0"/>
          </a:p>
          <a:p>
            <a:endParaRPr lang="en-US" dirty="0"/>
          </a:p>
          <a:p>
            <a:endParaRPr lang="en-US" dirty="0" smtClean="0"/>
          </a:p>
          <a:p>
            <a:endParaRPr lang="en-US" dirty="0"/>
          </a:p>
          <a:p>
            <a:r>
              <a:rPr lang="en-US" dirty="0" smtClean="0"/>
              <a:t>Also, I found a nice way to practice on the Internet.  Go on: </a:t>
            </a:r>
            <a:r>
              <a:rPr lang="en-US" u="sng" dirty="0" smtClean="0"/>
              <a:t>mathisfun.com</a:t>
            </a:r>
            <a:r>
              <a:rPr lang="en-US" dirty="0" smtClean="0"/>
              <a:t>  after choose the option: </a:t>
            </a:r>
            <a:r>
              <a:rPr lang="en-US" u="sng" dirty="0" smtClean="0"/>
              <a:t>money</a:t>
            </a:r>
            <a:r>
              <a:rPr lang="en-US" dirty="0" smtClean="0"/>
              <a:t>.  </a:t>
            </a:r>
          </a:p>
          <a:p>
            <a:r>
              <a:rPr lang="en-US" dirty="0"/>
              <a:t> </a:t>
            </a:r>
            <a:r>
              <a:rPr lang="en-US" dirty="0" smtClean="0"/>
              <a:t>             </a:t>
            </a:r>
            <a:r>
              <a:rPr lang="en-US" dirty="0" err="1" smtClean="0"/>
              <a:t>Pratique</a:t>
            </a:r>
            <a:r>
              <a:rPr lang="en-US" dirty="0" smtClean="0"/>
              <a:t> </a:t>
            </a:r>
            <a:r>
              <a:rPr lang="en-US" dirty="0" err="1" smtClean="0"/>
              <a:t>bien</a:t>
            </a:r>
            <a:r>
              <a:rPr lang="en-US" dirty="0" smtClean="0"/>
              <a:t>!</a:t>
            </a:r>
          </a:p>
        </p:txBody>
      </p:sp>
      <p:sp>
        <p:nvSpPr>
          <p:cNvPr id="7" name="TextBox 6"/>
          <p:cNvSpPr txBox="1"/>
          <p:nvPr/>
        </p:nvSpPr>
        <p:spPr>
          <a:xfrm>
            <a:off x="392942" y="202966"/>
            <a:ext cx="2616958" cy="3662541"/>
          </a:xfrm>
          <a:prstGeom prst="rect">
            <a:avLst/>
          </a:prstGeom>
          <a:noFill/>
        </p:spPr>
        <p:txBody>
          <a:bodyPr wrap="square" rtlCol="0">
            <a:spAutoFit/>
          </a:bodyPr>
          <a:lstStyle/>
          <a:p>
            <a:pPr algn="ctr"/>
            <a:r>
              <a:rPr lang="en-US" sz="2400" b="1" u="sng" dirty="0" smtClean="0"/>
              <a:t>Sc. </a:t>
            </a:r>
            <a:r>
              <a:rPr lang="en-US" sz="2400" b="1" u="sng" dirty="0" err="1" smtClean="0"/>
              <a:t>Humaine</a:t>
            </a:r>
            <a:endParaRPr lang="en-US" sz="2400" b="1" u="sng" dirty="0" smtClean="0"/>
          </a:p>
          <a:p>
            <a:pPr algn="ctr"/>
            <a:endParaRPr lang="en-US" sz="1600" dirty="0" smtClean="0"/>
          </a:p>
          <a:p>
            <a:r>
              <a:rPr lang="en-US" sz="1600" dirty="0" smtClean="0"/>
              <a:t>We are still exploring our world.  This week, I want you to know the provinces and territories of our beautiful country, Canada.  Listen to the song: </a:t>
            </a:r>
            <a:r>
              <a:rPr lang="en-US" sz="1600" u="sng" dirty="0" smtClean="0"/>
              <a:t>Canada Geography/Canada Country </a:t>
            </a:r>
            <a:r>
              <a:rPr lang="en-US" sz="1600" dirty="0" smtClean="0"/>
              <a:t>on You Tube.  I’m leaving you some pictures to help you practice.</a:t>
            </a:r>
          </a:p>
          <a:p>
            <a:r>
              <a:rPr lang="en-US" sz="1600" dirty="0" smtClean="0"/>
              <a:t>          Vive le Canada!</a:t>
            </a:r>
          </a:p>
          <a:p>
            <a:r>
              <a:rPr lang="en-US" sz="1600" dirty="0" smtClean="0"/>
              <a:t>                </a:t>
            </a:r>
          </a:p>
        </p:txBody>
      </p:sp>
      <p:sp>
        <p:nvSpPr>
          <p:cNvPr id="9" name="TextBox 8"/>
          <p:cNvSpPr txBox="1"/>
          <p:nvPr/>
        </p:nvSpPr>
        <p:spPr>
          <a:xfrm>
            <a:off x="2097896" y="8705126"/>
            <a:ext cx="2983832" cy="369332"/>
          </a:xfrm>
          <a:prstGeom prst="rect">
            <a:avLst/>
          </a:prstGeom>
          <a:noFill/>
        </p:spPr>
        <p:txBody>
          <a:bodyPr wrap="square" rtlCol="0">
            <a:spAutoFit/>
          </a:bodyPr>
          <a:lstStyle/>
          <a:p>
            <a:pPr algn="ctr"/>
            <a:r>
              <a:rPr lang="en-US" b="1" dirty="0" smtClean="0">
                <a:solidFill>
                  <a:schemeClr val="accent1">
                    <a:lumMod val="50000"/>
                  </a:schemeClr>
                </a:solidFill>
              </a:rPr>
              <a:t>Bonne </a:t>
            </a:r>
            <a:r>
              <a:rPr lang="en-US" b="1" dirty="0" err="1" smtClean="0">
                <a:solidFill>
                  <a:schemeClr val="accent1">
                    <a:lumMod val="50000"/>
                  </a:schemeClr>
                </a:solidFill>
              </a:rPr>
              <a:t>semaine</a:t>
            </a:r>
            <a:r>
              <a:rPr lang="en-US" b="1" dirty="0" smtClean="0">
                <a:solidFill>
                  <a:schemeClr val="accent1">
                    <a:lumMod val="50000"/>
                  </a:schemeClr>
                </a:solidFill>
              </a:rPr>
              <a:t>!</a:t>
            </a:r>
            <a:endParaRPr lang="en-CA" b="1" dirty="0">
              <a:solidFill>
                <a:schemeClr val="accent1">
                  <a:lumMod val="50000"/>
                </a:schemeClr>
              </a:solidFill>
            </a:endParaRPr>
          </a:p>
        </p:txBody>
      </p:sp>
      <p:sp>
        <p:nvSpPr>
          <p:cNvPr id="3" name="Bevel 2"/>
          <p:cNvSpPr/>
          <p:nvPr/>
        </p:nvSpPr>
        <p:spPr>
          <a:xfrm>
            <a:off x="367876" y="6196448"/>
            <a:ext cx="2667090" cy="2481247"/>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713072" y="6452508"/>
            <a:ext cx="1905000" cy="1692771"/>
          </a:xfrm>
          <a:prstGeom prst="rect">
            <a:avLst/>
          </a:prstGeom>
          <a:noFill/>
        </p:spPr>
        <p:txBody>
          <a:bodyPr wrap="square" rtlCol="0">
            <a:spAutoFit/>
          </a:bodyPr>
          <a:lstStyle/>
          <a:p>
            <a:pPr algn="ctr"/>
            <a:r>
              <a:rPr lang="fr-CA" sz="2400" dirty="0" smtClean="0">
                <a:latin typeface="Berlin Sans FB" panose="020E0602020502020306" pitchFamily="34" charset="0"/>
              </a:rPr>
              <a:t>  </a:t>
            </a:r>
            <a:r>
              <a:rPr lang="fr-CA" sz="2000" dirty="0" smtClean="0">
                <a:latin typeface="Berlin Sans FB" panose="020E0602020502020306" pitchFamily="34" charset="0"/>
              </a:rPr>
              <a:t>App.</a:t>
            </a:r>
          </a:p>
          <a:p>
            <a:pPr algn="ctr"/>
            <a:r>
              <a:rPr lang="fr-CA" sz="2000" dirty="0">
                <a:latin typeface="Berlin Sans FB" panose="020E0602020502020306" pitchFamily="34" charset="0"/>
              </a:rPr>
              <a:t>a</a:t>
            </a:r>
            <a:r>
              <a:rPr lang="fr-CA" sz="2000" dirty="0" smtClean="0">
                <a:latin typeface="Berlin Sans FB" panose="020E0602020502020306" pitchFamily="34" charset="0"/>
              </a:rPr>
              <a:t>musant</a:t>
            </a:r>
          </a:p>
          <a:p>
            <a:r>
              <a:rPr lang="fr-CA" sz="2000" dirty="0" smtClean="0">
                <a:latin typeface="Berlin Sans FB" panose="020E0602020502020306" pitchFamily="34" charset="0"/>
              </a:rPr>
              <a:t>     et gratuit:</a:t>
            </a:r>
            <a:endParaRPr lang="fr-CA" sz="2000" dirty="0">
              <a:latin typeface="Berlin Sans FB" panose="020E0602020502020306" pitchFamily="34" charset="0"/>
            </a:endParaRPr>
          </a:p>
          <a:p>
            <a:pPr algn="ctr"/>
            <a:r>
              <a:rPr lang="fr-CA" sz="2000" b="1" dirty="0" smtClean="0">
                <a:latin typeface="Berlin Sans FB" panose="020E0602020502020306" pitchFamily="34" charset="0"/>
              </a:rPr>
              <a:t>    French in </a:t>
            </a:r>
            <a:r>
              <a:rPr lang="fr-CA" sz="2000" b="1" dirty="0" err="1" smtClean="0">
                <a:latin typeface="Berlin Sans FB" panose="020E0602020502020306" pitchFamily="34" charset="0"/>
              </a:rPr>
              <a:t>pictures</a:t>
            </a:r>
            <a:r>
              <a:rPr lang="fr-CA" sz="2000" b="1" dirty="0" smtClean="0">
                <a:latin typeface="Berlin Sans FB" panose="020E0602020502020306" pitchFamily="34" charset="0"/>
              </a:rPr>
              <a:t> Lite</a:t>
            </a:r>
            <a:endParaRPr lang="fr-CA" sz="2000" b="1" dirty="0" smtClean="0">
              <a:latin typeface="Arial Rounded MT Bold" panose="020F070403050403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812" y="6708458"/>
            <a:ext cx="2598040" cy="18259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62" y="3487240"/>
            <a:ext cx="1451190" cy="1237982"/>
          </a:xfrm>
          <a:prstGeom prst="rect">
            <a:avLst/>
          </a:prstGeom>
        </p:spPr>
      </p:pic>
      <p:sp>
        <p:nvSpPr>
          <p:cNvPr id="15" name="TextBox 14"/>
          <p:cNvSpPr txBox="1"/>
          <p:nvPr/>
        </p:nvSpPr>
        <p:spPr>
          <a:xfrm>
            <a:off x="461362" y="4121137"/>
            <a:ext cx="2527724" cy="1785104"/>
          </a:xfrm>
          <a:prstGeom prst="rect">
            <a:avLst/>
          </a:prstGeom>
          <a:noFill/>
        </p:spPr>
        <p:txBody>
          <a:bodyPr wrap="square" rtlCol="0">
            <a:spAutoFit/>
          </a:bodyPr>
          <a:lstStyle/>
          <a:p>
            <a:r>
              <a:rPr lang="en-US" dirty="0" smtClean="0"/>
              <a:t>      </a:t>
            </a:r>
            <a:r>
              <a:rPr lang="en-US" sz="2000" b="1" dirty="0" smtClean="0"/>
              <a:t>New for parents:</a:t>
            </a:r>
          </a:p>
          <a:p>
            <a:r>
              <a:rPr lang="en-US" dirty="0" smtClean="0"/>
              <a:t>The </a:t>
            </a:r>
            <a:r>
              <a:rPr lang="en-US" dirty="0"/>
              <a:t>ASD-N at Home Learning Page has been launched. </a:t>
            </a:r>
            <a:endParaRPr lang="en-US" dirty="0" smtClean="0"/>
          </a:p>
          <a:p>
            <a:r>
              <a:rPr lang="en-US" u="sng" dirty="0">
                <a:hlinkClick r:id="rId5"/>
              </a:rPr>
              <a:t>http://asd-n.nbed.nb.ca/</a:t>
            </a:r>
            <a:endParaRPr lang="en-CA" dirty="0"/>
          </a:p>
          <a:p>
            <a:endParaRPr lang="en-CA" dirty="0"/>
          </a:p>
        </p:txBody>
      </p:sp>
    </p:spTree>
    <p:extLst>
      <p:ext uri="{BB962C8B-B14F-4D97-AF65-F5344CB8AC3E}">
        <p14:creationId xmlns:p14="http://schemas.microsoft.com/office/powerpoint/2010/main" val="41708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1494000" y="-1189200"/>
            <a:ext cx="3870000" cy="6400800"/>
          </a:xfrm>
          <a:prstGeom prst="rect">
            <a:avLst/>
          </a:prstGeom>
        </p:spPr>
      </p:pic>
      <p:pic>
        <p:nvPicPr>
          <p:cNvPr id="1026" name="Picture 2" descr="6da5cea6-b091-4aad-8a69-a989a5c50a3c@CANPRD01"/>
          <p:cNvPicPr>
            <a:picLocks noChangeAspect="1" noChangeArrowheads="1"/>
          </p:cNvPicPr>
          <p:nvPr/>
        </p:nvPicPr>
        <p:blipFill rotWithShape="1">
          <a:blip r:embed="rId3">
            <a:extLst>
              <a:ext uri="{28A0092B-C50C-407E-A947-70E740481C1C}">
                <a14:useLocalDpi xmlns:a14="http://schemas.microsoft.com/office/drawing/2010/main" val="0"/>
              </a:ext>
            </a:extLst>
          </a:blip>
          <a:srcRect b="11667"/>
          <a:stretch/>
        </p:blipFill>
        <p:spPr bwMode="auto">
          <a:xfrm>
            <a:off x="381000" y="4419600"/>
            <a:ext cx="6096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33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4fb78ac-a0e1-423b-bdb3-0511afb01bad@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5" y="4343400"/>
            <a:ext cx="67008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6400800" cy="3886200"/>
          </a:xfrm>
          <a:prstGeom prst="rect">
            <a:avLst/>
          </a:prstGeom>
        </p:spPr>
      </p:pic>
    </p:spTree>
    <p:extLst>
      <p:ext uri="{BB962C8B-B14F-4D97-AF65-F5344CB8AC3E}">
        <p14:creationId xmlns:p14="http://schemas.microsoft.com/office/powerpoint/2010/main" val="303945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629289e-f381-415a-8675-c5c496c57192@CANPRD01"/>
          <p:cNvPicPr>
            <a:picLocks noChangeAspect="1" noChangeArrowheads="1"/>
          </p:cNvPicPr>
          <p:nvPr/>
        </p:nvPicPr>
        <p:blipFill rotWithShape="1">
          <a:blip r:embed="rId2">
            <a:extLst>
              <a:ext uri="{28A0092B-C50C-407E-A947-70E740481C1C}">
                <a14:useLocalDpi xmlns:a14="http://schemas.microsoft.com/office/drawing/2010/main" val="0"/>
              </a:ext>
            </a:extLst>
          </a:blip>
          <a:srcRect t="17272" b="3438"/>
          <a:stretch/>
        </p:blipFill>
        <p:spPr bwMode="auto">
          <a:xfrm>
            <a:off x="316992" y="1143000"/>
            <a:ext cx="6096000" cy="32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c3caa6f-977f-4446-9de3-d9453bc4290e@CANPRD01"/>
          <p:cNvPicPr>
            <a:picLocks noChangeAspect="1" noChangeArrowheads="1"/>
          </p:cNvPicPr>
          <p:nvPr/>
        </p:nvPicPr>
        <p:blipFill rotWithShape="1">
          <a:blip r:embed="rId3">
            <a:extLst>
              <a:ext uri="{28A0092B-C50C-407E-A947-70E740481C1C}">
                <a14:useLocalDpi xmlns:a14="http://schemas.microsoft.com/office/drawing/2010/main" val="0"/>
              </a:ext>
            </a:extLst>
          </a:blip>
          <a:srcRect t="8229" b="8439"/>
          <a:stretch/>
        </p:blipFill>
        <p:spPr bwMode="auto">
          <a:xfrm>
            <a:off x="313944" y="51054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3944" y="4648200"/>
            <a:ext cx="6163056" cy="381000"/>
          </a:xfrm>
          <a:prstGeom prst="rect">
            <a:avLst/>
          </a:prstGeom>
          <a:noFill/>
        </p:spPr>
        <p:txBody>
          <a:bodyPr wrap="square" rtlCol="0">
            <a:spAutoFit/>
          </a:bodyPr>
          <a:lstStyle/>
          <a:p>
            <a:r>
              <a:rPr lang="en-CA" dirty="0" smtClean="0"/>
              <a:t>Add the two things together.</a:t>
            </a:r>
            <a:endParaRPr lang="en-CA" dirty="0"/>
          </a:p>
        </p:txBody>
      </p:sp>
      <p:sp>
        <p:nvSpPr>
          <p:cNvPr id="5" name="TextBox 4"/>
          <p:cNvSpPr txBox="1"/>
          <p:nvPr/>
        </p:nvSpPr>
        <p:spPr>
          <a:xfrm>
            <a:off x="313944" y="304800"/>
            <a:ext cx="6096000" cy="646331"/>
          </a:xfrm>
          <a:prstGeom prst="rect">
            <a:avLst/>
          </a:prstGeom>
          <a:noFill/>
        </p:spPr>
        <p:txBody>
          <a:bodyPr wrap="square" rtlCol="0">
            <a:spAutoFit/>
          </a:bodyPr>
          <a:lstStyle/>
          <a:p>
            <a:r>
              <a:rPr lang="en-CA" b="1" u="sng" dirty="0" smtClean="0"/>
              <a:t>HOW?</a:t>
            </a:r>
            <a:r>
              <a:rPr lang="en-CA" dirty="0" smtClean="0"/>
              <a:t> This is one way that you can add money.  Instead of drawing the ten blocks, you draw the coins.</a:t>
            </a:r>
            <a:endParaRPr lang="en-CA" dirty="0"/>
          </a:p>
        </p:txBody>
      </p:sp>
    </p:spTree>
    <p:extLst>
      <p:ext uri="{BB962C8B-B14F-4D97-AF65-F5344CB8AC3E}">
        <p14:creationId xmlns:p14="http://schemas.microsoft.com/office/powerpoint/2010/main" val="84057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9d4f5489-d663-477b-b8f4-6b02b269f903@CANPRD01"/>
          <p:cNvPicPr>
            <a:picLocks noChangeAspect="1" noChangeArrowheads="1"/>
          </p:cNvPicPr>
          <p:nvPr/>
        </p:nvPicPr>
        <p:blipFill rotWithShape="1">
          <a:blip r:embed="rId2">
            <a:extLst>
              <a:ext uri="{28A0092B-C50C-407E-A947-70E740481C1C}">
                <a14:useLocalDpi xmlns:a14="http://schemas.microsoft.com/office/drawing/2010/main" val="0"/>
              </a:ext>
            </a:extLst>
          </a:blip>
          <a:srcRect l="7450" r="8800"/>
          <a:stretch/>
        </p:blipFill>
        <p:spPr bwMode="auto">
          <a:xfrm>
            <a:off x="838200" y="4343400"/>
            <a:ext cx="510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98bfaf8-5fa2-4379-82b8-8157fe4c9d7d@CANPRD01"/>
          <p:cNvPicPr>
            <a:picLocks noChangeAspect="1" noChangeArrowheads="1"/>
          </p:cNvPicPr>
          <p:nvPr/>
        </p:nvPicPr>
        <p:blipFill rotWithShape="1">
          <a:blip r:embed="rId3">
            <a:extLst>
              <a:ext uri="{28A0092B-C50C-407E-A947-70E740481C1C}">
                <a14:useLocalDpi xmlns:a14="http://schemas.microsoft.com/office/drawing/2010/main" val="0"/>
              </a:ext>
            </a:extLst>
          </a:blip>
          <a:srcRect b="41771"/>
          <a:stretch/>
        </p:blipFill>
        <p:spPr bwMode="auto">
          <a:xfrm>
            <a:off x="342900" y="381000"/>
            <a:ext cx="60960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3810000"/>
            <a:ext cx="6210300" cy="369332"/>
          </a:xfrm>
          <a:prstGeom prst="rect">
            <a:avLst/>
          </a:prstGeom>
          <a:noFill/>
        </p:spPr>
        <p:txBody>
          <a:bodyPr wrap="square" rtlCol="0">
            <a:spAutoFit/>
          </a:bodyPr>
          <a:lstStyle/>
          <a:p>
            <a:r>
              <a:rPr lang="en-CA" dirty="0" smtClean="0"/>
              <a:t>What would you like to order?  Do the addition.</a:t>
            </a:r>
            <a:endParaRPr lang="en-CA" dirty="0"/>
          </a:p>
        </p:txBody>
      </p:sp>
    </p:spTree>
    <p:extLst>
      <p:ext uri="{BB962C8B-B14F-4D97-AF65-F5344CB8AC3E}">
        <p14:creationId xmlns:p14="http://schemas.microsoft.com/office/powerpoint/2010/main" val="3786482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2800</TotalTime>
  <Words>370</Words>
  <Application>Microsoft Office PowerPoint</Application>
  <PresentationFormat>On-screen Show (4:3)</PresentationFormat>
  <Paragraphs>45</Paragraphs>
  <Slides>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Arial Rounded MT Bold</vt:lpstr>
      <vt:lpstr>Berlin Sans FB</vt:lpstr>
      <vt:lpstr>Calibri</vt:lpstr>
      <vt:lpstr>Century Gothic</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Renee (ASD-N)</dc:creator>
  <cp:lastModifiedBy>Lebreton, Manon (ASD-N)</cp:lastModifiedBy>
  <cp:revision>174</cp:revision>
  <cp:lastPrinted>2018-04-05T18:51:57Z</cp:lastPrinted>
  <dcterms:created xsi:type="dcterms:W3CDTF">2014-08-25T12:39:30Z</dcterms:created>
  <dcterms:modified xsi:type="dcterms:W3CDTF">2020-05-10T14:44:53Z</dcterms:modified>
</cp:coreProperties>
</file>