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5" r:id="rId3"/>
    <p:sldId id="266" r:id="rId4"/>
    <p:sldId id="274" r:id="rId5"/>
    <p:sldId id="276" r:id="rId6"/>
    <p:sldId id="271" r:id="rId7"/>
    <p:sldId id="279" r:id="rId8"/>
    <p:sldId id="278" r:id="rId9"/>
    <p:sldId id="275" r:id="rId10"/>
    <p:sldId id="264" r:id="rId11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D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7300" autoAdjust="0"/>
    <p:restoredTop sz="90929"/>
  </p:normalViewPr>
  <p:slideViewPr>
    <p:cSldViewPr>
      <p:cViewPr varScale="1">
        <p:scale>
          <a:sx n="92" d="100"/>
          <a:sy n="92" d="100"/>
        </p:scale>
        <p:origin x="-14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06" y="-8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AF94E01-6496-4707-9920-0FF9A528A764}" type="slidenum">
              <a:rPr lang="en-CA"/>
              <a:pPr>
                <a:defRPr/>
              </a:pPr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4105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4838"/>
            <a:ext cx="514350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C447099-1934-46F3-A4B9-0968C935C011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8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D5731A74-3AAD-4370-95EB-F38EBF21F9B8}" type="slidenum">
              <a:rPr lang="en-US" altLang="fr-FR" sz="1200" smtClean="0"/>
              <a:pPr/>
              <a:t>1</a:t>
            </a:fld>
            <a:endParaRPr lang="en-US" altLang="fr-FR" sz="1200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f-ZA" altLang="fr-FR" smtClean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320CF14A-E87F-40B7-B5BD-3BB2404896EB}" type="slidenum">
              <a:rPr lang="en-US" altLang="fr-FR" sz="1200"/>
              <a:pPr algn="r"/>
              <a:t>2</a:t>
            </a:fld>
            <a:endParaRPr lang="en-US" altLang="fr-F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62761C1D-6F8A-48E7-8B21-CCB1E471F389}" type="slidenum">
              <a:rPr lang="en-US" altLang="fr-FR" sz="1200" smtClean="0"/>
              <a:pPr/>
              <a:t>10</a:t>
            </a:fld>
            <a:endParaRPr lang="en-US" altLang="fr-FR" sz="1200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7086600" cy="2209800"/>
          </a:xfrm>
        </p:spPr>
        <p:txBody>
          <a:bodyPr/>
          <a:lstStyle>
            <a:lvl1pPr>
              <a:defRPr sz="4400">
                <a:latin typeface="Arial" charset="0"/>
              </a:defRPr>
            </a:lvl1pPr>
          </a:lstStyle>
          <a:p>
            <a:pPr lvl="0"/>
            <a:r>
              <a:rPr lang="fr-CA" noProof="0" smtClean="0"/>
              <a:t>Click to edit Master title style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98622571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95033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8288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1000"/>
            <a:ext cx="5334000" cy="480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056940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363260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10332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905000"/>
            <a:ext cx="3581400" cy="327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26586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79314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827750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66647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4693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057907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381000"/>
            <a:ext cx="7315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rgbClr val="80808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3152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2700000" algn="ctr" rotWithShape="0">
                    <a:srgbClr val="808080">
                      <a:alpha val="75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old" pitchFamily="1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ahoma" pitchFamily="1" charset="0"/>
        <a:buChar char="•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Placeholder 4"/>
          <p:cNvSpPr>
            <a:spLocks noGrp="1"/>
          </p:cNvSpPr>
          <p:nvPr>
            <p:ph type="body" idx="4294967295"/>
          </p:nvPr>
        </p:nvSpPr>
        <p:spPr>
          <a:xfrm>
            <a:off x="990600" y="2819400"/>
            <a:ext cx="7772400" cy="1500188"/>
          </a:xfrm>
        </p:spPr>
        <p:txBody>
          <a:bodyPr anchor="b"/>
          <a:lstStyle/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fr-CA" altLang="fr-FR" sz="3200" b="1" dirty="0" smtClean="0">
              <a:solidFill>
                <a:schemeClr val="tx2"/>
              </a:solidFill>
              <a:latin typeface="Arial Bold" pitchFamily="1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fr-CA" altLang="fr-FR" sz="4400" b="1" dirty="0" smtClean="0">
              <a:solidFill>
                <a:schemeClr val="tx2"/>
              </a:solidFill>
              <a:latin typeface="Century Gothic" pitchFamily="34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fr-CA" altLang="fr-FR" sz="4400" b="1" dirty="0" smtClean="0">
              <a:solidFill>
                <a:schemeClr val="tx2"/>
              </a:solidFill>
              <a:latin typeface="Century Gothic" pitchFamily="34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fr-CA" altLang="fr-FR" sz="4000" b="1" dirty="0" smtClean="0">
              <a:solidFill>
                <a:schemeClr val="tx2"/>
              </a:solidFill>
              <a:latin typeface="Century Gothic" pitchFamily="34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fr-CA" altLang="fr-FR" sz="4000" b="1" dirty="0" smtClean="0">
              <a:solidFill>
                <a:schemeClr val="tx2"/>
              </a:solidFill>
              <a:latin typeface="Century Gothic" pitchFamily="34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fr-CA" altLang="fr-F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+mn-ea"/>
              </a:rPr>
              <a:t>Health Info</a:t>
            </a:r>
            <a:endParaRPr lang="fr-CA" altLang="fr-FR" sz="400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  <a:ea typeface="+mn-ea"/>
            </a:endParaRPr>
          </a:p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fr-CA" altLang="fr-FR" sz="4000" b="1" dirty="0" smtClean="0">
                <a:solidFill>
                  <a:schemeClr val="tx2"/>
                </a:solidFill>
                <a:latin typeface="Century Gothic" pitchFamily="34" charset="0"/>
                <a:ea typeface="+mn-ea"/>
              </a:rPr>
              <a:t>Public Health</a:t>
            </a:r>
          </a:p>
          <a:p>
            <a:pPr marL="0" indent="0" algn="ctr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fr-CA" altLang="fr-FR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+mn-ea"/>
              </a:rPr>
              <a:t>May 2015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9038" y="304800"/>
            <a:ext cx="7315200" cy="762000"/>
          </a:xfrm>
        </p:spPr>
        <p:txBody>
          <a:bodyPr/>
          <a:lstStyle/>
          <a:p>
            <a:pPr algn="ctr">
              <a:defRPr/>
            </a:pPr>
            <a:r>
              <a:rPr lang="en-US" altLang="fr-F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  <a:ea typeface="+mj-ea"/>
              </a:rPr>
              <a:t>Wearing helmets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6475" y="1828800"/>
            <a:ext cx="7315200" cy="3276600"/>
          </a:xfrm>
        </p:spPr>
        <p:txBody>
          <a:bodyPr/>
          <a:lstStyle/>
          <a:p>
            <a:pPr marL="0" indent="0">
              <a:buFont typeface="Tahoma" pitchFamily="34" charset="0"/>
              <a:buNone/>
              <a:defRPr/>
            </a:pPr>
            <a:r>
              <a:rPr lang="en-CA" altLang="fr-FR" sz="2800" b="1" dirty="0" smtClean="0">
                <a:solidFill>
                  <a:schemeClr val="accent1"/>
                </a:solidFill>
                <a:latin typeface="Century Gothic" pitchFamily="34" charset="0"/>
                <a:ea typeface="+mn-ea"/>
              </a:rPr>
              <a:t>Nearly 88% of serious head injuries could be prevented by wearing helmets.</a:t>
            </a:r>
          </a:p>
          <a:p>
            <a:pPr marL="0" indent="0">
              <a:buFont typeface="Tahoma" pitchFamily="34" charset="0"/>
              <a:buNone/>
              <a:defRPr/>
            </a:pPr>
            <a:r>
              <a:rPr lang="fr-CA" altLang="fr-FR" sz="2800" b="1" dirty="0" smtClean="0">
                <a:solidFill>
                  <a:schemeClr val="accent1"/>
                </a:solidFill>
                <a:latin typeface="Century Gothic" pitchFamily="34" charset="0"/>
                <a:ea typeface="+mn-ea"/>
              </a:rPr>
              <a:t> </a:t>
            </a:r>
            <a:endParaRPr lang="fr-CA" altLang="fr-FR" sz="2800" b="1" dirty="0">
              <a:solidFill>
                <a:schemeClr val="accent1"/>
              </a:solidFill>
              <a:latin typeface="Century Gothic" pitchFamily="34" charset="0"/>
              <a:ea typeface="+mn-ea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fr-CA" altLang="fr-FR" sz="2800" b="1" dirty="0" smtClean="0">
              <a:solidFill>
                <a:schemeClr val="accent1"/>
              </a:solidFill>
              <a:latin typeface="Century Gothic" pitchFamily="34" charset="0"/>
              <a:ea typeface="+mn-ea"/>
            </a:endParaRPr>
          </a:p>
          <a:p>
            <a:pPr>
              <a:buFont typeface="Tahoma" pitchFamily="34" charset="0"/>
              <a:buNone/>
              <a:defRPr/>
            </a:pPr>
            <a:endParaRPr lang="fr-CA" altLang="fr-FR" b="1" dirty="0">
              <a:solidFill>
                <a:schemeClr val="accent1"/>
              </a:solidFill>
              <a:latin typeface="Century Gothic" pitchFamily="34" charset="0"/>
              <a:ea typeface="+mn-ea"/>
            </a:endParaRPr>
          </a:p>
          <a:p>
            <a:pPr marL="0" indent="0">
              <a:buFont typeface="Tahoma" pitchFamily="34" charset="0"/>
              <a:buNone/>
              <a:defRPr/>
            </a:pPr>
            <a:r>
              <a:rPr lang="fr-CA" altLang="fr-FR" b="1" dirty="0">
                <a:solidFill>
                  <a:schemeClr val="accent1"/>
                </a:solidFill>
                <a:latin typeface="Century Gothic" pitchFamily="34" charset="0"/>
                <a:ea typeface="+mn-ea"/>
              </a:rPr>
              <a:t> </a:t>
            </a:r>
            <a:endParaRPr lang="en-US" altLang="fr-FR" b="1" dirty="0" smtClean="0">
              <a:solidFill>
                <a:schemeClr val="accent1"/>
              </a:solidFill>
              <a:latin typeface="Century Gothic" pitchFamily="34" charset="0"/>
              <a:ea typeface="+mn-ea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70" y="3429000"/>
            <a:ext cx="2195389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4495800"/>
            <a:ext cx="2035175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962400"/>
            <a:ext cx="2103438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  <a:t>Did you know that…</a:t>
            </a:r>
            <a:br>
              <a:rPr lang="en-C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</a:br>
            <a:endParaRPr lang="en-CA" sz="440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1604963"/>
            <a:ext cx="7315200" cy="3276600"/>
          </a:xfrm>
        </p:spPr>
        <p:txBody>
          <a:bodyPr/>
          <a:lstStyle/>
          <a:p>
            <a:pPr>
              <a:defRPr/>
            </a:pPr>
            <a:r>
              <a:rPr lang="en-CA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The skull is approximately one centimetre thick. </a:t>
            </a:r>
          </a:p>
          <a:p>
            <a:pPr>
              <a:defRPr/>
            </a:pPr>
            <a:r>
              <a:rPr lang="en-CA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A collision at a speed of 7 to 10 km/hr. can cause a skull fracture.</a:t>
            </a:r>
          </a:p>
        </p:txBody>
      </p:sp>
      <p:pic>
        <p:nvPicPr>
          <p:cNvPr id="512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488" y="3657600"/>
            <a:ext cx="2493962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C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  <a:t>Concussions </a:t>
            </a:r>
            <a:endParaRPr lang="fr-CA" sz="400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19200" y="1447800"/>
            <a:ext cx="7315200" cy="3276600"/>
          </a:xfrm>
        </p:spPr>
        <p:txBody>
          <a:bodyPr/>
          <a:lstStyle/>
          <a:p>
            <a:pPr>
              <a:defRPr/>
            </a:pPr>
            <a:r>
              <a:rPr lang="en-CA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Most concussions (head trauma) can be prevented. </a:t>
            </a:r>
          </a:p>
          <a:p>
            <a:pPr>
              <a:defRPr/>
            </a:pPr>
            <a:r>
              <a:rPr lang="en-CA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Wear a helmet when snowboarding, skateboarding, inline skating, and doing many other activities such as hockey, football, skiing, and skating. </a:t>
            </a:r>
            <a:endParaRPr lang="en-CA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207168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19600"/>
            <a:ext cx="17367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  <a:t>Wear a helmet</a:t>
            </a:r>
            <a:endParaRPr lang="en-CA" sz="400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fr-CA" altLang="fr-FR" dirty="0" smtClean="0">
              <a:ea typeface="+mn-ea"/>
            </a:endParaRPr>
          </a:p>
          <a:p>
            <a:pPr>
              <a:buFont typeface="Tahoma" pitchFamily="34" charset="0"/>
              <a:buNone/>
              <a:defRPr/>
            </a:pPr>
            <a:r>
              <a:rPr lang="fr-CA" altLang="fr-FR" sz="2800" b="1" dirty="0" smtClean="0">
                <a:solidFill>
                  <a:schemeClr val="accent1"/>
                </a:solidFill>
                <a:latin typeface="Century Gothic" pitchFamily="34" charset="0"/>
                <a:ea typeface="+mn-ea"/>
              </a:rPr>
              <a:t>      </a:t>
            </a:r>
            <a:endParaRPr lang="en-US" altLang="fr-FR" sz="2000" dirty="0" smtClean="0">
              <a:ea typeface="+mn-ea"/>
            </a:endParaRP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952500" y="1676400"/>
            <a:ext cx="74676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CA" altLang="fr-FR" sz="2800" b="1" dirty="0" smtClean="0">
                <a:solidFill>
                  <a:srgbClr val="002060"/>
                </a:solidFill>
                <a:latin typeface="Century Gothic" pitchFamily="34" charset="0"/>
              </a:rPr>
              <a:t>A good fitting helmet protects your head.</a:t>
            </a:r>
          </a:p>
          <a:p>
            <a:pPr marL="0" indent="0">
              <a:defRPr/>
            </a:pPr>
            <a:r>
              <a:rPr lang="en-CA" altLang="fr-FR" sz="2800" b="1" dirty="0" smtClean="0">
                <a:solidFill>
                  <a:srgbClr val="002060"/>
                </a:solidFill>
                <a:latin typeface="Century Gothic" pitchFamily="34" charset="0"/>
              </a:rPr>
              <a:t>  </a:t>
            </a:r>
          </a:p>
          <a:p>
            <a:pPr>
              <a:buFont typeface="Arial" charset="0"/>
              <a:buChar char="•"/>
              <a:defRPr/>
            </a:pPr>
            <a:r>
              <a:rPr lang="en-CA" altLang="fr-FR" sz="2800" b="1" dirty="0" smtClean="0">
                <a:solidFill>
                  <a:srgbClr val="002060"/>
                </a:solidFill>
                <a:latin typeface="Century Gothic" pitchFamily="34" charset="0"/>
              </a:rPr>
              <a:t>Choose a helmet appropriate for the activities you do.  </a:t>
            </a:r>
          </a:p>
          <a:p>
            <a:pPr marL="0" indent="0">
              <a:defRPr/>
            </a:pPr>
            <a:endParaRPr lang="fr-CA" altLang="fr-FR" b="1" dirty="0" smtClean="0">
              <a:latin typeface="Century Gothic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fr-CA" altLang="fr-FR" b="1" dirty="0" smtClean="0">
              <a:latin typeface="Century Gothic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fr-CA" altLang="fr-FR" dirty="0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038600"/>
            <a:ext cx="2476500" cy="164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  <a:t>Wear a helmet</a:t>
            </a:r>
            <a:endParaRPr lang="en-CA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3000" y="1524000"/>
            <a:ext cx="7467600" cy="3657600"/>
          </a:xfrm>
        </p:spPr>
        <p:txBody>
          <a:bodyPr/>
          <a:lstStyle/>
          <a:p>
            <a:pPr>
              <a:defRPr/>
            </a:pPr>
            <a:r>
              <a:rPr lang="en-CA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Helmets must be certified by the CSA,CPSC or Snell. </a:t>
            </a:r>
          </a:p>
          <a:p>
            <a:pPr>
              <a:defRPr/>
            </a:pPr>
            <a:endParaRPr lang="en-CA" sz="2800" b="1" dirty="0" smtClean="0">
              <a:solidFill>
                <a:srgbClr val="002060"/>
              </a:solidFill>
              <a:latin typeface="Century Gothic" panose="020B0502020202020204" pitchFamily="34" charset="0"/>
              <a:ea typeface="+mn-ea"/>
            </a:endParaRPr>
          </a:p>
          <a:p>
            <a:pPr>
              <a:defRPr/>
            </a:pPr>
            <a:r>
              <a:rPr lang="en-CA" sz="28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In New Brunswick, helmets are compulsory for ALL cyclists.</a:t>
            </a:r>
            <a:endParaRPr lang="en-CA" sz="2800" b="1" dirty="0">
              <a:solidFill>
                <a:srgbClr val="002060"/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857500" cy="203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762000"/>
          </a:xfrm>
        </p:spPr>
        <p:txBody>
          <a:bodyPr/>
          <a:lstStyle/>
          <a:p>
            <a:pPr algn="ctr">
              <a:defRPr/>
            </a:pPr>
            <a:r>
              <a:rPr lang="en-CA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  <a:t>Choosing a bike helmet</a:t>
            </a:r>
            <a:endParaRPr lang="en-CA" sz="4000" b="1" dirty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j-ea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914400" y="1295400"/>
            <a:ext cx="6781800" cy="4572000"/>
          </a:xfrm>
        </p:spPr>
        <p:txBody>
          <a:bodyPr/>
          <a:lstStyle/>
          <a:p>
            <a:pPr marL="0" indent="0">
              <a:buFont typeface="Tahoma" pitchFamily="34" charset="0"/>
              <a:buNone/>
              <a:defRPr/>
            </a:pPr>
            <a:r>
              <a:rPr lang="en-C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</a:rPr>
              <a:t>Follow the 2 V 1 rule: </a:t>
            </a:r>
          </a:p>
          <a:p>
            <a:pPr marL="0" indent="0">
              <a:buFont typeface="Tahoma" pitchFamily="34" charset="0"/>
              <a:buNone/>
              <a:defRPr/>
            </a:pPr>
            <a:endParaRPr lang="en-CA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Tahoma" pitchFamily="34" charset="0"/>
              <a:buNone/>
              <a:defRPr/>
            </a:pP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</a:rPr>
              <a:t>2 fingers above the eyebrows</a:t>
            </a:r>
          </a:p>
          <a:p>
            <a:pPr marL="0" indent="0">
              <a:buFont typeface="Tahoma" pitchFamily="34" charset="0"/>
              <a:buNone/>
              <a:defRPr/>
            </a:pPr>
            <a:endParaRPr lang="en-CA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Tahoma" pitchFamily="34" charset="0"/>
              <a:buNone/>
              <a:defRPr/>
            </a:pP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</a:rPr>
              <a:t>The strap forms a V under the ears.</a:t>
            </a:r>
          </a:p>
          <a:p>
            <a:pPr marL="0" indent="0">
              <a:buFont typeface="Tahoma" pitchFamily="34" charset="0"/>
              <a:buNone/>
              <a:defRPr/>
            </a:pPr>
            <a:endParaRPr lang="en-CA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Tahoma" pitchFamily="34" charset="0"/>
              <a:buNone/>
              <a:defRPr/>
            </a:pPr>
            <a:r>
              <a:rPr lang="en-CA" b="1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+mn-ea"/>
              </a:rPr>
              <a:t>1 finger between the strap and the chin</a:t>
            </a:r>
          </a:p>
          <a:p>
            <a:pPr marL="0" indent="0">
              <a:buFont typeface="Tahoma" pitchFamily="34" charset="0"/>
              <a:buNone/>
              <a:defRPr/>
            </a:pPr>
            <a:endParaRPr lang="fr-CA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fr-CA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 marL="0" indent="0">
              <a:buFont typeface="Tahoma" pitchFamily="34" charset="0"/>
              <a:buNone/>
              <a:defRPr/>
            </a:pPr>
            <a:endParaRPr lang="fr-CA" b="1" dirty="0" smtClean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ea typeface="+mn-ea"/>
            </a:endParaRP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495800"/>
            <a:ext cx="1195387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200400"/>
            <a:ext cx="12430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1981200"/>
            <a:ext cx="1255712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  <a:t>Protect your </a:t>
            </a:r>
            <a:r>
              <a:rPr lang="en-CA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j-ea"/>
              </a:rPr>
              <a:t>head!</a:t>
            </a:r>
            <a:endParaRPr lang="en-CA" dirty="0">
              <a:ea typeface="+mj-ea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0" y="1447800"/>
            <a:ext cx="7315200" cy="3276600"/>
          </a:xfrm>
        </p:spPr>
        <p:txBody>
          <a:bodyPr/>
          <a:lstStyle/>
          <a:p>
            <a:pPr>
              <a:defRPr/>
            </a:pPr>
            <a:r>
              <a:rPr lang="en-CA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Head injuries can happen at any age. </a:t>
            </a:r>
            <a:r>
              <a:rPr lang="en-CA" sz="2800" b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anose="020B0502020202020204" pitchFamily="34" charset="0"/>
                <a:ea typeface="+mn-ea"/>
              </a:rPr>
              <a:t>Wear a helmet.</a:t>
            </a:r>
          </a:p>
          <a:p>
            <a:pPr>
              <a:defRPr/>
            </a:pPr>
            <a:endParaRPr lang="en-CA" sz="2800" b="1" u="sng" dirty="0" smtClean="0">
              <a:solidFill>
                <a:schemeClr val="accent2">
                  <a:lumMod val="60000"/>
                  <a:lumOff val="40000"/>
                </a:schemeClr>
              </a:solidFill>
              <a:latin typeface="Century Gothic" panose="020B0502020202020204" pitchFamily="34" charset="0"/>
              <a:ea typeface="+mn-ea"/>
            </a:endParaRPr>
          </a:p>
          <a:p>
            <a:pPr>
              <a:defRPr/>
            </a:pPr>
            <a:r>
              <a:rPr lang="en-CA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</a:rPr>
              <a:t>Children and teens are more likely to wear a helmet if they see adults doing so. </a:t>
            </a:r>
          </a:p>
          <a:p>
            <a:pPr>
              <a:defRPr/>
            </a:pPr>
            <a:endParaRPr lang="fr-CA" dirty="0">
              <a:ea typeface="+mn-ea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073525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ocolate">
  <a:themeElements>
    <a:clrScheme name="Chocolate 1">
      <a:dk1>
        <a:srgbClr val="4C4C4C"/>
      </a:dk1>
      <a:lt1>
        <a:srgbClr val="FFFFFF"/>
      </a:lt1>
      <a:dk2>
        <a:srgbClr val="FFFFFF"/>
      </a:dk2>
      <a:lt2>
        <a:srgbClr val="CCD0A5"/>
      </a:lt2>
      <a:accent1>
        <a:srgbClr val="1A2267"/>
      </a:accent1>
      <a:accent2>
        <a:srgbClr val="6D8022"/>
      </a:accent2>
      <a:accent3>
        <a:srgbClr val="FFFFFF"/>
      </a:accent3>
      <a:accent4>
        <a:srgbClr val="404040"/>
      </a:accent4>
      <a:accent5>
        <a:srgbClr val="ABABB8"/>
      </a:accent5>
      <a:accent6>
        <a:srgbClr val="62731E"/>
      </a:accent6>
      <a:hlink>
        <a:srgbClr val="A3C135"/>
      </a:hlink>
      <a:folHlink>
        <a:srgbClr val="CCD0A5"/>
      </a:folHlink>
    </a:clrScheme>
    <a:fontScheme name="Chocolate">
      <a:majorFont>
        <a:latin typeface="Arial Bold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Chocolate 1">
        <a:dk1>
          <a:srgbClr val="4C4C4C"/>
        </a:dk1>
        <a:lt1>
          <a:srgbClr val="FFFFFF"/>
        </a:lt1>
        <a:dk2>
          <a:srgbClr val="FFFFFF"/>
        </a:dk2>
        <a:lt2>
          <a:srgbClr val="CCD0A5"/>
        </a:lt2>
        <a:accent1>
          <a:srgbClr val="1A2267"/>
        </a:accent1>
        <a:accent2>
          <a:srgbClr val="6D8022"/>
        </a:accent2>
        <a:accent3>
          <a:srgbClr val="FFFFFF"/>
        </a:accent3>
        <a:accent4>
          <a:srgbClr val="404040"/>
        </a:accent4>
        <a:accent5>
          <a:srgbClr val="ABABB8"/>
        </a:accent5>
        <a:accent6>
          <a:srgbClr val="62731E"/>
        </a:accent6>
        <a:hlink>
          <a:srgbClr val="A3C135"/>
        </a:hlink>
        <a:folHlink>
          <a:srgbClr val="CCD0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2004:Templates:Presentations:Designs:Chocolate</Template>
  <TotalTime>1296</TotalTime>
  <Words>186</Words>
  <Application>Microsoft Office PowerPoint</Application>
  <PresentationFormat>Affichage à l'écran (4:3)</PresentationFormat>
  <Paragraphs>47</Paragraphs>
  <Slides>10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Chocolate</vt:lpstr>
      <vt:lpstr>Présentation PowerPoint</vt:lpstr>
      <vt:lpstr>Présentation PowerPoint</vt:lpstr>
      <vt:lpstr>Wearing helmets </vt:lpstr>
      <vt:lpstr>Did you know that… </vt:lpstr>
      <vt:lpstr>Concussions </vt:lpstr>
      <vt:lpstr>Wear a helmet</vt:lpstr>
      <vt:lpstr>Wear a helmet</vt:lpstr>
      <vt:lpstr>Choosing a bike helmet</vt:lpstr>
      <vt:lpstr>Protect your head!</vt:lpstr>
      <vt:lpstr>Présentation PowerPoint</vt:lpstr>
    </vt:vector>
  </TitlesOfParts>
  <Company>Bristol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Bristol Group</dc:creator>
  <cp:lastModifiedBy>DH Citrix User</cp:lastModifiedBy>
  <cp:revision>118</cp:revision>
  <cp:lastPrinted>2015-04-28T19:22:01Z</cp:lastPrinted>
  <dcterms:created xsi:type="dcterms:W3CDTF">2010-05-06T14:28:31Z</dcterms:created>
  <dcterms:modified xsi:type="dcterms:W3CDTF">2015-06-02T14:57:03Z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TaxHTField">
    <vt:lpwstr/>
  </property>
  <property fmtid="{D5CDD505-2E9C-101B-9397-08002B2CF9AE}" pid="3" name="Access Rights">
    <vt:lpwstr>6</vt:lpwstr>
  </property>
  <property fmtid="{D5CDD505-2E9C-101B-9397-08002B2CF9AE}" pid="4" name="Work Site">
    <vt:lpwstr>2;#Réseau de santé Vitalité|8d29154e-da7a-4b7c-9701-4b40c4157d6c</vt:lpwstr>
  </property>
  <property fmtid="{D5CDD505-2E9C-101B-9397-08002B2CF9AE}" pid="5" name="TaxKeyword">
    <vt:lpwstr>;#</vt:lpwstr>
  </property>
  <property fmtid="{D5CDD505-2E9C-101B-9397-08002B2CF9AE}" pid="6" name="Language Type">
    <vt:lpwstr>8;#Toutes les langues|5d9a3b26-ff3d-47a2-a52d-ee29cf8006d7</vt:lpwstr>
  </property>
  <property fmtid="{D5CDD505-2E9C-101B-9397-08002B2CF9AE}" pid="7" name="dc1f058d5eea4f5d9a136171db612c77">
    <vt:lpwstr/>
  </property>
  <property fmtid="{D5CDD505-2E9C-101B-9397-08002B2CF9AE}" pid="8" name="Department Name">
    <vt:lpwstr/>
  </property>
  <property fmtid="{D5CDD505-2E9C-101B-9397-08002B2CF9AE}" pid="9" name="c51c75175d854e38ab5e1fe2731c7e93">
    <vt:lpwstr>Réseau de santé Vitalité|8d29154e-da7a-4b7c-9701-4b40c4157d6c</vt:lpwstr>
  </property>
  <property fmtid="{D5CDD505-2E9C-101B-9397-08002B2CF9AE}" pid="10" name="d8d5dcf795c945bc9ef4e0a45405601a">
    <vt:lpwstr>Accès limité aux employés|fbac9617-3818-4f0c-b40b-8528adc809b0</vt:lpwstr>
  </property>
  <property fmtid="{D5CDD505-2E9C-101B-9397-08002B2CF9AE}" pid="11" name="i6f30b8ac6474b3eb4330ec531603cff">
    <vt:lpwstr>Toutes les langues|5d9a3b26-ff3d-47a2-a52d-ee29cf8006d7</vt:lpwstr>
  </property>
  <property fmtid="{D5CDD505-2E9C-101B-9397-08002B2CF9AE}" pid="12" name="e683ab9763c94cb8bf38bafea38752f9">
    <vt:lpwstr>Aucune restriction|6991804e-0293-4e0b-acc3-857b4452e705</vt:lpwstr>
  </property>
  <property fmtid="{D5CDD505-2E9C-101B-9397-08002B2CF9AE}" pid="13" name="Retention Period">
    <vt:lpwstr>7</vt:lpwstr>
  </property>
  <property fmtid="{D5CDD505-2E9C-101B-9397-08002B2CF9AE}" pid="14" name="TaxCatchAll">
    <vt:lpwstr/>
  </property>
</Properties>
</file>