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5" r:id="rId2"/>
    <p:sldMasterId id="2147483648" r:id="rId3"/>
    <p:sldMasterId id="2147483689" r:id="rId4"/>
    <p:sldMasterId id="2147483701" r:id="rId5"/>
  </p:sldMasterIdLst>
  <p:notesMasterIdLst>
    <p:notesMasterId r:id="rId18"/>
  </p:notesMasterIdLst>
  <p:handoutMasterIdLst>
    <p:handoutMasterId r:id="rId19"/>
  </p:handoutMasterIdLst>
  <p:sldIdLst>
    <p:sldId id="311" r:id="rId6"/>
    <p:sldId id="312" r:id="rId7"/>
    <p:sldId id="324" r:id="rId8"/>
    <p:sldId id="325" r:id="rId9"/>
    <p:sldId id="317" r:id="rId10"/>
    <p:sldId id="318" r:id="rId11"/>
    <p:sldId id="319" r:id="rId12"/>
    <p:sldId id="320" r:id="rId13"/>
    <p:sldId id="326" r:id="rId14"/>
    <p:sldId id="327" r:id="rId15"/>
    <p:sldId id="328" r:id="rId16"/>
    <p:sldId id="329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ic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C4C"/>
    <a:srgbClr val="B60C38"/>
    <a:srgbClr val="E44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1" autoAdjust="0"/>
  </p:normalViewPr>
  <p:slideViewPr>
    <p:cSldViewPr>
      <p:cViewPr>
        <p:scale>
          <a:sx n="66" d="100"/>
          <a:sy n="66" d="100"/>
        </p:scale>
        <p:origin x="-169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324" y="8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CE0309-7298-4F3A-A88E-2EF3E9D3DF2B}" type="datetimeFigureOut">
              <a:rPr lang="en-US"/>
              <a:pPr>
                <a:defRPr/>
              </a:pPr>
              <a:t>2015-03-06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A57244-07E5-4B80-89BE-987EA79C5B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8938" y="777875"/>
            <a:ext cx="4268787" cy="320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68325" y="4160838"/>
            <a:ext cx="6340475" cy="5360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64325" y="8880475"/>
            <a:ext cx="404813" cy="4810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Meta Offc" pitchFamily="34" charset="0"/>
              </a:defRPr>
            </a:lvl1pPr>
          </a:lstStyle>
          <a:p>
            <a:pPr>
              <a:defRPr/>
            </a:pPr>
            <a:fld id="{246029A4-6281-4940-B36C-C7E19A83BB0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127125"/>
            <a:ext cx="1300163" cy="319088"/>
          </a:xfrm>
          <a:prstGeom prst="rect">
            <a:avLst/>
          </a:prstGeom>
          <a:noFill/>
        </p:spPr>
        <p:txBody>
          <a:bodyPr lIns="102180" tIns="51091" rIns="102180" bIns="510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</a:rPr>
              <a:t>Diapositive</a:t>
            </a:r>
            <a:r>
              <a:rPr lang="en-US" sz="1300" dirty="0">
                <a:latin typeface="Meta Offc Book" pitchFamily="34" charset="0"/>
              </a:rPr>
              <a:t> </a:t>
            </a:r>
            <a:fld id="{2FAEF557-76A1-4A04-AE45-7E708BA804C0}" type="slidenum">
              <a:rPr lang="en-US" sz="1300">
                <a:latin typeface="Meta Offc Book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en-US" sz="1300" dirty="0">
                <a:latin typeface="Meta Offc Book" pitchFamily="34" charset="0"/>
              </a:rPr>
              <a:t> </a:t>
            </a:r>
          </a:p>
        </p:txBody>
      </p:sp>
      <p:pic>
        <p:nvPicPr>
          <p:cNvPr id="31750" name="Picture 11"/>
          <p:cNvPicPr>
            <a:picLocks noChangeAspect="1"/>
          </p:cNvPicPr>
          <p:nvPr/>
        </p:nvPicPr>
        <p:blipFill>
          <a:blip r:embed="rId2"/>
          <a:srcRect l="24390" t="30569" r="55936" b="58096"/>
          <a:stretch>
            <a:fillRect/>
          </a:stretch>
        </p:blipFill>
        <p:spPr bwMode="auto">
          <a:xfrm>
            <a:off x="406400" y="239713"/>
            <a:ext cx="1219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48200" y="228600"/>
            <a:ext cx="2286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Meta Offc Book" panose="020B0604030101020102" pitchFamily="34" charset="0"/>
              </a:rPr>
              <a:t>2014 </a:t>
            </a:r>
            <a:r>
              <a:rPr lang="en-US" sz="1100" dirty="0" err="1">
                <a:latin typeface="Meta Offc Book" panose="020B0604030101020102" pitchFamily="34" charset="0"/>
              </a:rPr>
              <a:t>Mois</a:t>
            </a:r>
            <a:r>
              <a:rPr lang="en-US" sz="1100" dirty="0">
                <a:latin typeface="Meta Offc Book" panose="020B0604030101020102" pitchFamily="34" charset="0"/>
              </a:rPr>
              <a:t> de la Nutrition</a:t>
            </a:r>
          </a:p>
        </p:txBody>
      </p:sp>
    </p:spTree>
    <p:extLst>
      <p:ext uri="{BB962C8B-B14F-4D97-AF65-F5344CB8AC3E}">
        <p14:creationId xmlns:p14="http://schemas.microsoft.com/office/powerpoint/2010/main" val="1013503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Meta Off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Meta Off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Meta Off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Meta Off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Meta Off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noFill/>
        </p:spPr>
        <p:txBody>
          <a:bodyPr wrap="square" lIns="97027" tIns="48513" rIns="97027" bIns="48513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Meta Off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029A4-6281-4940-B36C-C7E19A83BB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029A4-6281-4940-B36C-C7E19A83BB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3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Beans or legumes ???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029A4-6281-4940-B36C-C7E19A83BB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2188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noFill/>
        </p:spPr>
        <p:txBody>
          <a:bodyPr wrap="square" lIns="97027" tIns="48513" rIns="97027" bIns="48513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Meta Off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44675"/>
            <a:ext cx="3781425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844675"/>
            <a:ext cx="3781425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/>
          <p:nvPr userDrawn="1"/>
        </p:nvSpPr>
        <p:spPr>
          <a:xfrm rot="21164756">
            <a:off x="-347663" y="4681538"/>
            <a:ext cx="9723438" cy="1690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8382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 userDrawn="1"/>
        </p:nvSpPr>
        <p:spPr>
          <a:xfrm>
            <a:off x="762000" y="1693863"/>
            <a:ext cx="28956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1"/>
            <a:ext cx="7315200" cy="1371600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>
              <a:defRPr sz="3600" b="1" cap="none" spc="100" baseline="0">
                <a:ln>
                  <a:noFill/>
                </a:ln>
                <a:solidFill>
                  <a:srgbClr val="B60C3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315200" cy="1752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56D4-A514-455E-AFA5-22DCED18BA40}" type="datetimeFigureOut">
              <a:rPr lang="en-US"/>
              <a:pPr>
                <a:defRPr/>
              </a:pPr>
              <a:t>2015-03-06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DD61-5C10-46E2-B1B2-D2185AF7AC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50"/>
            <a:ext cx="91535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/>
          <p:nvPr userDrawn="1"/>
        </p:nvSpPr>
        <p:spPr>
          <a:xfrm rot="21164756">
            <a:off x="-347663" y="4681538"/>
            <a:ext cx="9723438" cy="1690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-9525" y="1371600"/>
            <a:ext cx="9153525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 userDrawn="1"/>
        </p:nvSpPr>
        <p:spPr>
          <a:xfrm>
            <a:off x="-9525" y="1676400"/>
            <a:ext cx="2905125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14555" y="3733800"/>
            <a:ext cx="7315200" cy="990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7391400" cy="1295400"/>
          </a:xfrm>
          <a:ln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tabLst>
                <a:tab pos="7315200" algn="r"/>
              </a:tabLst>
              <a:defRPr sz="3200" b="1" cap="none" spc="100" baseline="0">
                <a:solidFill>
                  <a:srgbClr val="B60C3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0034-4399-46B4-ABD9-53944F25EE21}" type="datetimeFigureOut">
              <a:rPr lang="en-US"/>
              <a:pPr>
                <a:defRPr/>
              </a:pPr>
              <a:t>2015-03-06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0BA8-B045-41B2-9C2E-B21DF14F40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/>
          <p:nvPr userDrawn="1"/>
        </p:nvSpPr>
        <p:spPr>
          <a:xfrm rot="21164756">
            <a:off x="-347663" y="4681538"/>
            <a:ext cx="9723438" cy="1690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 userDrawn="1"/>
        </p:nvSpPr>
        <p:spPr>
          <a:xfrm>
            <a:off x="0" y="1676400"/>
            <a:ext cx="28956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0" y="838200"/>
            <a:ext cx="91440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>
            <a:normAutofit/>
          </a:bodyPr>
          <a:lstStyle>
            <a:lvl1pPr algn="l">
              <a:defRPr sz="3100" b="1" baseline="0">
                <a:solidFill>
                  <a:srgbClr val="B60C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304" y="2133600"/>
            <a:ext cx="7607896" cy="3657600"/>
          </a:xfrm>
        </p:spPr>
        <p:txBody>
          <a:bodyPr/>
          <a:lstStyle>
            <a:lvl1pPr marL="457200" indent="-457200">
              <a:buClr>
                <a:srgbClr val="B60C38"/>
              </a:buClr>
              <a:buSzPct val="110000"/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2640-745D-4500-B520-8FD79BAB5FB0}" type="datetimeFigureOut">
              <a:rPr lang="en-US"/>
              <a:pPr>
                <a:defRPr/>
              </a:pPr>
              <a:t>2015-03-06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D649-7847-45BD-9FF0-E7DB530DD0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 t="24026" r="16614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 b="86476"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848600" cy="1143000"/>
          </a:xfrm>
        </p:spPr>
        <p:txBody>
          <a:bodyPr>
            <a:normAutofit/>
          </a:bodyPr>
          <a:lstStyle>
            <a:lvl1pPr algn="l">
              <a:defRPr sz="3100" b="1">
                <a:solidFill>
                  <a:srgbClr val="B60C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63366" y="2362200"/>
            <a:ext cx="7747233" cy="3352800"/>
          </a:xfrm>
        </p:spPr>
        <p:txBody>
          <a:bodyPr/>
          <a:lstStyle>
            <a:lvl1pPr marL="457200" indent="-457200">
              <a:buClr>
                <a:srgbClr val="B60C38"/>
              </a:buClr>
              <a:buSzPct val="110000"/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62" y="-1"/>
            <a:ext cx="9143638" cy="6858001"/>
            <a:chOff x="0" y="-1"/>
            <a:chExt cx="9144001" cy="6858001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Picture 10"/>
              <p:cNvPicPr>
                <a:picLocks noChangeAspect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5"/>
              <p:cNvPicPr>
                <a:picLocks noChangeAspect="1"/>
              </p:cNvPicPr>
              <p:nvPr userDrawn="1"/>
            </p:nvPicPr>
            <p:blipFill>
              <a:blip r:embed="rId2"/>
              <a:srcRect l="195" r="74950" b="92081"/>
              <a:stretch>
                <a:fillRect/>
              </a:stretch>
            </p:blipFill>
            <p:spPr bwMode="auto">
              <a:xfrm>
                <a:off x="6729794" y="285206"/>
                <a:ext cx="2272692" cy="543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2"/>
            <p:cNvPicPr>
              <a:picLocks noChangeAspect="1"/>
            </p:cNvPicPr>
            <p:nvPr userDrawn="1"/>
          </p:nvPicPr>
          <p:blipFill>
            <a:blip r:embed="rId3"/>
            <a:srcRect t="16000" b="41714"/>
            <a:stretch>
              <a:fillRect/>
            </a:stretch>
          </p:blipFill>
          <p:spPr bwMode="auto">
            <a:xfrm>
              <a:off x="1" y="-1"/>
              <a:ext cx="9144000" cy="96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848600" cy="1143000"/>
          </a:xfrm>
        </p:spPr>
        <p:txBody>
          <a:bodyPr>
            <a:normAutofit/>
          </a:bodyPr>
          <a:lstStyle>
            <a:lvl1pPr algn="l">
              <a:defRPr sz="3100" b="1">
                <a:solidFill>
                  <a:srgbClr val="B60C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63366" y="2362200"/>
            <a:ext cx="7823433" cy="2667000"/>
          </a:xfrm>
        </p:spPr>
        <p:txBody>
          <a:bodyPr/>
          <a:lstStyle>
            <a:lvl1pPr marL="457200" indent="-457200">
              <a:buClr>
                <a:srgbClr val="B60C38"/>
              </a:buClr>
              <a:buSzPct val="110000"/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75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9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847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856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638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052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284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401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686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708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953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8288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340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37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086600" cy="2209800"/>
          </a:xfrm>
        </p:spPr>
        <p:txBody>
          <a:bodyPr/>
          <a:lstStyle>
            <a:lvl1pPr>
              <a:defRPr sz="4400">
                <a:latin typeface="Arial" charset="0"/>
              </a:defRPr>
            </a:lvl1pPr>
          </a:lstStyle>
          <a:p>
            <a:pPr lvl="0"/>
            <a:r>
              <a:rPr lang="fr-CA" altLang="fr-FR" noProof="0" smtClean="0"/>
              <a:t>Click to edit Master title style</a:t>
            </a:r>
            <a:endParaRPr lang="en-US" altLang="fr-FR" noProof="0" smtClean="0"/>
          </a:p>
        </p:txBody>
      </p:sp>
    </p:spTree>
    <p:extLst>
      <p:ext uri="{BB962C8B-B14F-4D97-AF65-F5344CB8AC3E}">
        <p14:creationId xmlns:p14="http://schemas.microsoft.com/office/powerpoint/2010/main" val="1141082046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434337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356796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99259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265159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157232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5879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431438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303042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0202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828800" cy="4800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34000" cy="4800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25546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ne.Russell\Pictures\Logo Réseau good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2022475"/>
            <a:ext cx="91440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anne.Russell\Pictures\Logo Réseau good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5929313"/>
            <a:ext cx="20177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Connector 7"/>
          <p:cNvSpPr/>
          <p:nvPr userDrawn="1"/>
        </p:nvSpPr>
        <p:spPr>
          <a:xfrm>
            <a:off x="214313" y="1714500"/>
            <a:ext cx="857250" cy="8572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Flowchart: Connector 8"/>
          <p:cNvSpPr/>
          <p:nvPr userDrawn="1"/>
        </p:nvSpPr>
        <p:spPr>
          <a:xfrm>
            <a:off x="285750" y="3071813"/>
            <a:ext cx="642938" cy="6429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Flowchart: Connector 9"/>
          <p:cNvSpPr/>
          <p:nvPr userDrawn="1"/>
        </p:nvSpPr>
        <p:spPr>
          <a:xfrm>
            <a:off x="428625" y="4500563"/>
            <a:ext cx="357188" cy="3571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3318" name="Straight Connector 10"/>
          <p:cNvCxnSpPr>
            <a:cxnSpLocks noChangeShapeType="1"/>
          </p:cNvCxnSpPr>
          <p:nvPr userDrawn="1"/>
        </p:nvCxnSpPr>
        <p:spPr bwMode="auto">
          <a:xfrm rot="5400000">
            <a:off x="-2889250" y="3429000"/>
            <a:ext cx="6858000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" name="Straight Connector 11"/>
          <p:cNvCxnSpPr/>
          <p:nvPr userDrawn="1"/>
        </p:nvCxnSpPr>
        <p:spPr>
          <a:xfrm rot="10800000">
            <a:off x="0" y="6381750"/>
            <a:ext cx="67325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33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844675"/>
            <a:ext cx="77152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065838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E355F5-BAE7-4484-BDFE-B9863A18BE76}" type="datetimeFigureOut">
              <a:rPr lang="en-US"/>
              <a:pPr>
                <a:defRPr/>
              </a:pPr>
              <a:t>2015-03-06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94163-0A24-4167-A1D3-43435FF8A8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31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62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rgbClr val="80808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315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rgbClr val="80808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text styles</a:t>
            </a:r>
          </a:p>
          <a:p>
            <a:pPr lvl="1"/>
            <a:r>
              <a:rPr lang="fr-CA" altLang="fr-FR" smtClean="0"/>
              <a:t>Second level</a:t>
            </a:r>
          </a:p>
          <a:p>
            <a:pPr lvl="2"/>
            <a:r>
              <a:rPr lang="fr-CA" altLang="fr-FR" smtClean="0"/>
              <a:t>Third level</a:t>
            </a:r>
          </a:p>
          <a:p>
            <a:pPr lvl="3"/>
            <a:r>
              <a:rPr lang="fr-CA" altLang="fr-FR" smtClean="0"/>
              <a:t>Fourth level</a:t>
            </a:r>
          </a:p>
          <a:p>
            <a:pPr lvl="4"/>
            <a:r>
              <a:rPr lang="fr-CA" altLang="fr-F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1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ietetitians.ca/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ipster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emf"/><Relationship Id="rId5" Type="http://schemas.openxmlformats.org/officeDocument/2006/relationships/hyperlink" Target="http://www.profilan.com/" TargetMode="External"/><Relationship Id="rId4" Type="http://schemas.openxmlformats.org/officeDocument/2006/relationships/hyperlink" Target="http://www.cookspiratio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nutrition.ca/" TargetMode="Externa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-152400" y="0"/>
          <a:ext cx="94488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Slide" r:id="rId4" imgW="4571831" imgH="3428876" progId="PowerPoint.Slide.8">
                  <p:embed/>
                </p:oleObj>
              </mc:Choice>
              <mc:Fallback>
                <p:oleObj name="Slide" r:id="rId4" imgW="4571831" imgH="34288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4488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739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143" y="381000"/>
            <a:ext cx="8726714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Visit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  <a:hlinkClick r:id="rId2"/>
              </a:rPr>
              <a:t>www.dietetians.ca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/>
            </a:r>
            <a:b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endParaRPr lang="en-CA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6300" y="1981200"/>
            <a:ext cx="4991100" cy="3356768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Find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recipes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, cooking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ideas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and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advice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on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healthy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eating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10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See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dietitian’s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video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Find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dietitian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in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your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area.</a:t>
            </a:r>
            <a:endParaRPr lang="fr-CA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639" t="17677" r="23642" b="5089"/>
          <a:stretch>
            <a:fillRect/>
          </a:stretch>
        </p:blipFill>
        <p:spPr bwMode="auto">
          <a:xfrm>
            <a:off x="5714999" y="1981200"/>
            <a:ext cx="3013651" cy="26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84" y="4876800"/>
            <a:ext cx="10314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7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143" y="381000"/>
            <a:ext cx="8726714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Download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applications!</a:t>
            </a:r>
            <a:endParaRPr lang="en-CA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9" name="Picture 2" descr="http://www.eatipster.com/Templates/images/web-main-f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3162" y="1371600"/>
            <a:ext cx="1724266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143000" y="2133600"/>
            <a:ext cx="6920706" cy="2895600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Eatipster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at 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  <a:hlinkClick r:id="rId3"/>
              </a:rPr>
              <a:t>www.eatipster.com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10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Cookspiration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at 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  <a:hlinkClick r:id="rId4"/>
              </a:rPr>
              <a:t>www.cookspiration.com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EATracker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at 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  <a:hlinkClick r:id="rId5"/>
              </a:rPr>
              <a:t>www.eatracker.com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33" y="4953000"/>
            <a:ext cx="1031466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11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-152400" y="0"/>
          <a:ext cx="94488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" r:id="rId4" imgW="4571831" imgH="3428876" progId="PowerPoint.Slide.8">
                  <p:embed/>
                </p:oleObj>
              </mc:Choice>
              <mc:Fallback>
                <p:oleObj name="Slide" r:id="rId4" imgW="4571831" imgH="34288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94488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166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1654629" y="2362200"/>
            <a:ext cx="6324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800" b="1" dirty="0" smtClean="0">
                <a:solidFill>
                  <a:srgbClr val="62731E">
                    <a:lumMod val="60000"/>
                    <a:lumOff val="40000"/>
                  </a:srgbClr>
                </a:solidFill>
                <a:latin typeface="Century Gothic" pitchFamily="34" charset="0"/>
              </a:rPr>
              <a:t>Health Info</a:t>
            </a:r>
            <a:r>
              <a:rPr lang="fr-CA" sz="4000" b="1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fr-CA" sz="4000" b="1" dirty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FFFFFF"/>
                </a:solidFill>
                <a:latin typeface="Century Gothic" pitchFamily="34" charset="0"/>
              </a:rPr>
              <a:t>Public Health</a:t>
            </a:r>
            <a:r>
              <a:rPr lang="fr-CA" sz="4000" b="1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fr-CA" sz="4000" b="1" dirty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A3C135"/>
                </a:solidFill>
                <a:latin typeface="Century Gothic" pitchFamily="34" charset="0"/>
              </a:rPr>
              <a:t>March 2015</a:t>
            </a:r>
            <a:endParaRPr lang="en-US" sz="4000" b="1" dirty="0">
              <a:solidFill>
                <a:srgbClr val="A3C13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60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ChangeArrowheads="1"/>
          </p:cNvSpPr>
          <p:nvPr/>
        </p:nvSpPr>
        <p:spPr bwMode="auto">
          <a:xfrm>
            <a:off x="968829" y="2209800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800" b="1" dirty="0" err="1" smtClean="0">
                <a:solidFill>
                  <a:srgbClr val="FFFFFF"/>
                </a:solidFill>
                <a:latin typeface="Century Gothic" pitchFamily="34" charset="0"/>
              </a:rPr>
              <a:t>Eating</a:t>
            </a:r>
            <a:r>
              <a:rPr lang="fr-CA" sz="4800" b="1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CA" sz="4800" b="1" dirty="0" err="1" smtClean="0">
                <a:solidFill>
                  <a:srgbClr val="FFFFFF"/>
                </a:solidFill>
                <a:latin typeface="Century Gothic" pitchFamily="34" charset="0"/>
              </a:rPr>
              <a:t>Well</a:t>
            </a:r>
            <a:r>
              <a:rPr lang="fr-CA" sz="4800" b="1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CA" sz="4800" b="1" dirty="0" err="1" smtClean="0">
                <a:solidFill>
                  <a:srgbClr val="FFFFFF"/>
                </a:solidFill>
                <a:latin typeface="Century Gothic" pitchFamily="34" charset="0"/>
              </a:rPr>
              <a:t>from</a:t>
            </a:r>
            <a:r>
              <a:rPr lang="fr-CA" sz="4800" b="1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CA" sz="4800" b="1" dirty="0" smtClean="0">
                <a:solidFill>
                  <a:srgbClr val="62731E">
                    <a:lumMod val="60000"/>
                    <a:lumOff val="40000"/>
                  </a:srgbClr>
                </a:solidFill>
                <a:latin typeface="Century Gothic" pitchFamily="34" charset="0"/>
              </a:rPr>
              <a:t>9 to 5</a:t>
            </a:r>
            <a:r>
              <a:rPr lang="fr-CA" sz="4800" b="1" dirty="0" smtClean="0">
                <a:solidFill>
                  <a:srgbClr val="FFFFFF"/>
                </a:solidFill>
                <a:latin typeface="Century Gothic" pitchFamily="34" charset="0"/>
              </a:rPr>
              <a:t>!</a:t>
            </a:r>
          </a:p>
          <a:p>
            <a:pPr algn="ctr"/>
            <a:r>
              <a:rPr lang="fr-CA" sz="4800" b="1" dirty="0">
                <a:solidFill>
                  <a:srgbClr val="FFFFFF"/>
                </a:solidFill>
                <a:latin typeface="Century Gothic" pitchFamily="34" charset="0"/>
              </a:rPr>
              <a:t>S</a:t>
            </a:r>
            <a:r>
              <a:rPr lang="fr-CA" sz="4800" b="1" dirty="0" smtClean="0">
                <a:solidFill>
                  <a:srgbClr val="FFFFFF"/>
                </a:solidFill>
                <a:latin typeface="Century Gothic" pitchFamily="34" charset="0"/>
              </a:rPr>
              <a:t>olutions to </a:t>
            </a:r>
          </a:p>
          <a:p>
            <a:pPr algn="ctr"/>
            <a:r>
              <a:rPr lang="fr-CA" sz="4800" b="1" dirty="0" err="1" smtClean="0">
                <a:solidFill>
                  <a:srgbClr val="62731E">
                    <a:lumMod val="60000"/>
                    <a:lumOff val="40000"/>
                  </a:srgbClr>
                </a:solidFill>
                <a:latin typeface="Century Gothic" pitchFamily="34" charset="0"/>
              </a:rPr>
              <a:t>School</a:t>
            </a:r>
            <a:r>
              <a:rPr lang="fr-CA" sz="4800" b="1" dirty="0" smtClean="0">
                <a:solidFill>
                  <a:srgbClr val="62731E">
                    <a:lumMod val="60000"/>
                    <a:lumOff val="40000"/>
                  </a:srgbClr>
                </a:solidFill>
                <a:latin typeface="Century Gothic" pitchFamily="34" charset="0"/>
              </a:rPr>
              <a:t> </a:t>
            </a:r>
            <a:r>
              <a:rPr lang="fr-CA" sz="4800" b="1" dirty="0" err="1" smtClean="0">
                <a:solidFill>
                  <a:srgbClr val="62731E">
                    <a:lumMod val="60000"/>
                    <a:lumOff val="40000"/>
                  </a:srgbClr>
                </a:solidFill>
                <a:latin typeface="Century Gothic" pitchFamily="34" charset="0"/>
              </a:rPr>
              <a:t>days</a:t>
            </a:r>
            <a:r>
              <a:rPr lang="fr-CA" sz="4800" b="1" dirty="0" smtClean="0">
                <a:solidFill>
                  <a:srgbClr val="62731E">
                    <a:lumMod val="60000"/>
                    <a:lumOff val="40000"/>
                  </a:srgbClr>
                </a:solidFill>
                <a:latin typeface="Century Gothic" pitchFamily="34" charset="0"/>
              </a:rPr>
              <a:t> challenges</a:t>
            </a:r>
            <a:endParaRPr lang="en-US" sz="4000" b="1" dirty="0">
              <a:solidFill>
                <a:srgbClr val="A3C135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1752600" cy="17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28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457200"/>
            <a:ext cx="8305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Eating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well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on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school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days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gives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you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</a:t>
            </a:r>
            <a:endParaRPr lang="en-CA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1447800"/>
            <a:ext cx="7391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fr-CA" sz="3000" b="1" dirty="0" err="1" smtClean="0">
                <a:solidFill>
                  <a:srgbClr val="002060"/>
                </a:solidFill>
                <a:latin typeface="Century Gothic" pitchFamily="34" charset="0"/>
              </a:rPr>
              <a:t>Better</a:t>
            </a:r>
            <a:r>
              <a:rPr lang="fr-CA" sz="3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3000" b="1" dirty="0" smtClean="0">
                <a:solidFill>
                  <a:srgbClr val="00B050"/>
                </a:solidFill>
                <a:latin typeface="Century Gothic" pitchFamily="34" charset="0"/>
              </a:rPr>
              <a:t>concentration</a:t>
            </a:r>
            <a:r>
              <a:rPr lang="fr-CA" sz="3000" b="1" dirty="0" smtClean="0">
                <a:solidFill>
                  <a:srgbClr val="002060"/>
                </a:solidFill>
                <a:latin typeface="Century Gothic" pitchFamily="34" charset="0"/>
              </a:rPr>
              <a:t> in class</a:t>
            </a:r>
          </a:p>
          <a:p>
            <a:pPr eaLnBrk="1" hangingPunct="1">
              <a:defRPr/>
            </a:pPr>
            <a:endParaRPr lang="fr-CA" sz="3000" b="1" dirty="0" smtClean="0">
              <a:solidFill>
                <a:srgbClr val="B8D251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3000" b="1" dirty="0" err="1" smtClean="0">
                <a:solidFill>
                  <a:srgbClr val="FF0000"/>
                </a:solidFill>
                <a:latin typeface="Century Gothic" pitchFamily="34" charset="0"/>
              </a:rPr>
              <a:t>Vitality</a:t>
            </a:r>
            <a:r>
              <a:rPr lang="fr-CA" sz="3000" b="1" dirty="0" smtClean="0">
                <a:solidFill>
                  <a:srgbClr val="002060"/>
                </a:solidFill>
                <a:latin typeface="Century Gothic" pitchFamily="34" charset="0"/>
              </a:rPr>
              <a:t> and </a:t>
            </a:r>
            <a:r>
              <a:rPr lang="fr-CA" sz="3000" b="1" dirty="0" smtClean="0">
                <a:solidFill>
                  <a:srgbClr val="FF0000"/>
                </a:solidFill>
                <a:latin typeface="Century Gothic" pitchFamily="34" charset="0"/>
              </a:rPr>
              <a:t>good </a:t>
            </a:r>
            <a:r>
              <a:rPr lang="fr-CA" sz="3000" b="1" dirty="0" err="1" smtClean="0">
                <a:solidFill>
                  <a:srgbClr val="FF0000"/>
                </a:solidFill>
                <a:latin typeface="Century Gothic" pitchFamily="34" charset="0"/>
              </a:rPr>
              <a:t>health</a:t>
            </a:r>
            <a:endParaRPr lang="fr-CA" sz="3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3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3000" b="1" dirty="0" err="1" smtClean="0">
                <a:solidFill>
                  <a:srgbClr val="00B0F0"/>
                </a:solidFill>
                <a:latin typeface="Century Gothic" pitchFamily="34" charset="0"/>
              </a:rPr>
              <a:t>Energy</a:t>
            </a:r>
            <a:r>
              <a:rPr lang="fr-CA" sz="3000" b="1" dirty="0" smtClean="0">
                <a:solidFill>
                  <a:srgbClr val="002060"/>
                </a:solidFill>
                <a:latin typeface="Century Gothic" pitchFamily="34" charset="0"/>
              </a:rPr>
              <a:t> to </a:t>
            </a:r>
            <a:r>
              <a:rPr lang="fr-CA" sz="3000" b="1" dirty="0" err="1" smtClean="0">
                <a:solidFill>
                  <a:srgbClr val="002060"/>
                </a:solidFill>
                <a:latin typeface="Century Gothic" pitchFamily="34" charset="0"/>
              </a:rPr>
              <a:t>work</a:t>
            </a:r>
            <a:r>
              <a:rPr lang="fr-CA" sz="3000" b="1" dirty="0" smtClean="0">
                <a:solidFill>
                  <a:srgbClr val="002060"/>
                </a:solidFill>
                <a:latin typeface="Century Gothic" pitchFamily="34" charset="0"/>
              </a:rPr>
              <a:t> and move</a:t>
            </a:r>
          </a:p>
          <a:p>
            <a:pPr eaLnBrk="1" hangingPunct="1">
              <a:defRPr/>
            </a:pPr>
            <a:endParaRPr lang="fr-CA" sz="3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3000" b="1" dirty="0" smtClean="0">
                <a:solidFill>
                  <a:srgbClr val="FFC000"/>
                </a:solidFill>
                <a:latin typeface="Century Gothic" pitchFamily="34" charset="0"/>
              </a:rPr>
              <a:t>Essential </a:t>
            </a:r>
            <a:r>
              <a:rPr lang="fr-CA" sz="3000" b="1" dirty="0" err="1" smtClean="0">
                <a:solidFill>
                  <a:srgbClr val="FFC000"/>
                </a:solidFill>
                <a:latin typeface="Century Gothic" pitchFamily="34" charset="0"/>
              </a:rPr>
              <a:t>nutrients</a:t>
            </a:r>
            <a:endParaRPr lang="fr-CA" sz="3000" b="1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7334"/>
            <a:ext cx="103146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42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457200"/>
            <a:ext cx="8305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What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are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you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eating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for lunch?</a:t>
            </a:r>
            <a:endParaRPr lang="en-CA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2133600"/>
            <a:ext cx="7772400" cy="3860800"/>
          </a:xfrm>
        </p:spPr>
        <p:txBody>
          <a:bodyPr/>
          <a:lstStyle/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For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your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lunch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eat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different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colors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of </a:t>
            </a:r>
            <a:r>
              <a:rPr lang="fr-CA" b="1" dirty="0" err="1" smtClean="0">
                <a:solidFill>
                  <a:srgbClr val="00B050"/>
                </a:solidFill>
                <a:latin typeface="Century Gothic" pitchFamily="34" charset="0"/>
              </a:rPr>
              <a:t>vegetables</a:t>
            </a:r>
            <a:r>
              <a:rPr lang="fr-CA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marL="457200" lvl="1" indent="0" eaLnBrk="1" hangingPunct="1">
              <a:buNone/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Soup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or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salad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Raw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or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cooked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vegetables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3000" b="1" dirty="0" smtClean="0">
              <a:solidFill>
                <a:srgbClr val="B8D251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Savour</a:t>
            </a:r>
            <a:r>
              <a:rPr lang="fr-CA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FFC000"/>
                </a:solidFill>
                <a:latin typeface="Century Gothic" pitchFamily="34" charset="0"/>
              </a:rPr>
              <a:t>whole</a:t>
            </a:r>
            <a:r>
              <a:rPr lang="fr-CA" b="1" dirty="0" smtClean="0">
                <a:solidFill>
                  <a:srgbClr val="FFC000"/>
                </a:solidFill>
                <a:latin typeface="Century Gothic" pitchFamily="34" charset="0"/>
              </a:rPr>
              <a:t> grains</a:t>
            </a:r>
            <a:r>
              <a:rPr lang="fr-CA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marL="457200" lvl="1" indent="0" eaLnBrk="1" hangingPunct="1">
              <a:buNone/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Whole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grain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breads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- Brown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rice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or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whole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wheat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pastas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30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1371600"/>
            <a:ext cx="8382000" cy="91440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stay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healthy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choose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foods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each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the four groups of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Canada’s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Food Guide!</a:t>
            </a:r>
            <a:endParaRPr lang="fr-CA" sz="2800" b="1" dirty="0">
              <a:solidFill>
                <a:srgbClr val="B60C3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7334"/>
            <a:ext cx="103146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127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457200"/>
            <a:ext cx="8305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What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are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you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eating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for lunch?</a:t>
            </a:r>
            <a:endParaRPr lang="en-CA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2325707"/>
            <a:ext cx="8378371" cy="3732193"/>
          </a:xfrm>
        </p:spPr>
        <p:txBody>
          <a:bodyPr/>
          <a:lstStyle/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Include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serving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of </a:t>
            </a:r>
            <a:r>
              <a:rPr lang="fr-CA" sz="2800" b="1" dirty="0" err="1" smtClean="0">
                <a:solidFill>
                  <a:srgbClr val="FF0000"/>
                </a:solidFill>
                <a:latin typeface="Century Gothic" pitchFamily="34" charset="0"/>
              </a:rPr>
              <a:t>meat</a:t>
            </a:r>
            <a:r>
              <a:rPr lang="fr-CA" sz="2800" b="1" dirty="0" smtClean="0">
                <a:solidFill>
                  <a:srgbClr val="FF0000"/>
                </a:solidFill>
                <a:latin typeface="Century Gothic" pitchFamily="34" charset="0"/>
              </a:rPr>
              <a:t> and alternative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:   </a:t>
            </a:r>
          </a:p>
          <a:p>
            <a:pPr marL="0" indent="0" eaLnBrk="1" hangingPunct="1">
              <a:buNone/>
              <a:defRPr/>
            </a:pP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   -Fish,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chicken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beef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or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pork</a:t>
            </a:r>
            <a:endParaRPr lang="fr-CA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fr-CA" sz="28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  -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Legumes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(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ex.Beans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),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eggs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or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peanut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butter</a:t>
            </a:r>
          </a:p>
          <a:p>
            <a:pPr lvl="1" eaLnBrk="1" hangingPunct="1">
              <a:defRPr/>
            </a:pPr>
            <a:endParaRPr lang="fr-CA" sz="2800" b="1" dirty="0" smtClean="0">
              <a:solidFill>
                <a:srgbClr val="B8D251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Drink a cold glass of </a:t>
            </a:r>
            <a:r>
              <a:rPr lang="fr-CA" sz="2800" b="1" dirty="0" err="1" smtClean="0">
                <a:solidFill>
                  <a:srgbClr val="00B0F0"/>
                </a:solidFill>
                <a:latin typeface="Century Gothic" pitchFamily="34" charset="0"/>
              </a:rPr>
              <a:t>milk</a:t>
            </a:r>
            <a:r>
              <a:rPr lang="fr-CA" sz="28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or</a:t>
            </a:r>
            <a:r>
              <a:rPr lang="fr-CA" sz="28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smtClean="0">
                <a:solidFill>
                  <a:srgbClr val="00B0F0"/>
                </a:solidFill>
                <a:latin typeface="Century Gothic" pitchFamily="34" charset="0"/>
              </a:rPr>
              <a:t>water</a:t>
            </a:r>
            <a:endParaRPr lang="fr-CA" sz="28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eaLnBrk="1" hangingPunct="1">
              <a:buNone/>
              <a:defRPr/>
            </a:pPr>
            <a:endParaRPr lang="fr-CA" sz="30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2000" y="1371600"/>
            <a:ext cx="8382000" cy="91440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endParaRPr lang="fr-CA" sz="2800" b="1" dirty="0">
              <a:solidFill>
                <a:srgbClr val="B60C3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5400" y="1371600"/>
            <a:ext cx="60198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914400" y="1371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stay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healthy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choose</a:t>
            </a:r>
            <a:r>
              <a:rPr lang="fr-CA" sz="2800" b="1" dirty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foods</a:t>
            </a:r>
            <a:r>
              <a:rPr lang="fr-CA" sz="2800" b="1" dirty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</a:t>
            </a:r>
            <a:r>
              <a:rPr lang="fr-CA" sz="2800" b="1" dirty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each</a:t>
            </a:r>
            <a:r>
              <a:rPr lang="fr-CA" sz="2800" b="1" dirty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the four groups of </a:t>
            </a:r>
            <a:r>
              <a:rPr lang="fr-CA" sz="2800" b="1" dirty="0" err="1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Canada’s</a:t>
            </a:r>
            <a:r>
              <a:rPr lang="fr-CA" sz="2800" b="1" dirty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Food Guide!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7334"/>
            <a:ext cx="103146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0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300" y="457200"/>
            <a:ext cx="8305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What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are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you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eating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for lunch?</a:t>
            </a:r>
            <a:endParaRPr lang="en-CA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2514600"/>
            <a:ext cx="7086600" cy="3657600"/>
          </a:xfrm>
        </p:spPr>
        <p:txBody>
          <a:bodyPr/>
          <a:lstStyle/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For dessert: </a:t>
            </a:r>
          </a:p>
          <a:p>
            <a:pPr marL="0" indent="0" eaLnBrk="1" hangingPunct="1">
              <a:buNone/>
              <a:defRPr/>
            </a:pP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    - Crunch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into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piece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of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fresh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fr-CA" b="1" dirty="0" smtClean="0">
                <a:solidFill>
                  <a:srgbClr val="00B050"/>
                </a:solidFill>
                <a:latin typeface="Century Gothic" pitchFamily="34" charset="0"/>
              </a:rPr>
              <a:t>fruit </a:t>
            </a: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fr-CA" sz="2400" b="1" dirty="0" err="1" smtClean="0">
                <a:solidFill>
                  <a:srgbClr val="002060"/>
                </a:solidFill>
                <a:latin typeface="Century Gothic" pitchFamily="34" charset="0"/>
              </a:rPr>
              <a:t>Eat</a:t>
            </a: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rgbClr val="00B0F0"/>
                </a:solidFill>
                <a:latin typeface="Century Gothic" pitchFamily="34" charset="0"/>
              </a:rPr>
              <a:t>yogurt</a:t>
            </a:r>
            <a:endParaRPr lang="fr-CA" sz="24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fr-CA" sz="2400" b="1" dirty="0" err="1" smtClean="0">
                <a:solidFill>
                  <a:srgbClr val="002060"/>
                </a:solidFill>
                <a:latin typeface="Century Gothic" pitchFamily="34" charset="0"/>
              </a:rPr>
              <a:t>Eat</a:t>
            </a: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 a </a:t>
            </a:r>
            <a:r>
              <a:rPr lang="fr-CA" sz="2400" b="1" dirty="0" err="1" smtClean="0">
                <a:solidFill>
                  <a:srgbClr val="002060"/>
                </a:solidFill>
                <a:latin typeface="Century Gothic" pitchFamily="34" charset="0"/>
              </a:rPr>
              <a:t>healthy</a:t>
            </a: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 dessert made </a:t>
            </a:r>
            <a:r>
              <a:rPr lang="fr-CA" sz="2400" b="1" dirty="0" err="1" smtClean="0">
                <a:solidFill>
                  <a:srgbClr val="002060"/>
                </a:solidFill>
                <a:latin typeface="Century Gothic" pitchFamily="34" charset="0"/>
              </a:rPr>
              <a:t>from</a:t>
            </a: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400" b="1" dirty="0" smtClean="0">
                <a:solidFill>
                  <a:srgbClr val="14BC4C"/>
                </a:solidFill>
                <a:latin typeface="Century Gothic" pitchFamily="34" charset="0"/>
              </a:rPr>
              <a:t>fruit</a:t>
            </a:r>
          </a:p>
          <a:p>
            <a:pPr marL="457200" lvl="1" indent="0" eaLnBrk="1" hangingPunct="1">
              <a:buNone/>
              <a:defRPr/>
            </a:pPr>
            <a:r>
              <a:rPr lang="fr-CA" sz="24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400" b="1" dirty="0" smtClean="0">
                <a:solidFill>
                  <a:srgbClr val="002060"/>
                </a:solidFill>
                <a:latin typeface="Century Gothic" pitchFamily="34" charset="0"/>
              </a:rPr>
              <a:t>  and/or</a:t>
            </a:r>
            <a:r>
              <a:rPr lang="fr-CA" sz="2400" b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rgbClr val="E44D0A"/>
                </a:solidFill>
                <a:latin typeface="Century Gothic" pitchFamily="34" charset="0"/>
              </a:rPr>
              <a:t>whole</a:t>
            </a:r>
            <a:r>
              <a:rPr lang="fr-CA" sz="2400" b="1" dirty="0" smtClean="0">
                <a:solidFill>
                  <a:srgbClr val="E44D0A"/>
                </a:solidFill>
                <a:latin typeface="Century Gothic" pitchFamily="34" charset="0"/>
              </a:rPr>
              <a:t> grains </a:t>
            </a:r>
            <a:endParaRPr lang="fr-CA" sz="24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1524000"/>
            <a:ext cx="8610600" cy="99060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stay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healthy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choose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foods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each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the four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food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groups of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Canada’s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Food Guide!</a:t>
            </a:r>
            <a:endParaRPr lang="fr-CA" sz="2800" b="1" dirty="0">
              <a:solidFill>
                <a:srgbClr val="B60C3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7334"/>
            <a:ext cx="103146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5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05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Not </a:t>
            </a:r>
            <a:r>
              <a:rPr lang="fr-CA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enough</a:t>
            </a:r>
            <a:r>
              <a:rPr lang="fr-C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time for lunch?</a:t>
            </a:r>
            <a:endParaRPr lang="en-CA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500" y="2362200"/>
            <a:ext cx="6210300" cy="3810000"/>
          </a:xfrm>
        </p:spPr>
        <p:txBody>
          <a:bodyPr/>
          <a:lstStyle/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Peanut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butter and banana sandwich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with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milk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Scrambled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eggs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bread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carrot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sticks and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yogurt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Canned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legumes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bread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apple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and 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milk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Canned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tuna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or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salmon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sandwich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with</a:t>
            </a:r>
            <a:r>
              <a:rPr lang="fr-CA" b="1" dirty="0" smtClean="0">
                <a:solidFill>
                  <a:srgbClr val="002060"/>
                </a:solidFill>
                <a:latin typeface="Century Gothic" pitchFamily="34" charset="0"/>
              </a:rPr>
              <a:t> an orange and </a:t>
            </a:r>
            <a:r>
              <a:rPr lang="fr-CA" b="1" dirty="0" err="1" smtClean="0">
                <a:solidFill>
                  <a:srgbClr val="002060"/>
                </a:solidFill>
                <a:latin typeface="Century Gothic" pitchFamily="34" charset="0"/>
              </a:rPr>
              <a:t>milk</a:t>
            </a:r>
            <a:endParaRPr lang="fr-CA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fr-CA" sz="3000" b="1" dirty="0" smtClean="0">
              <a:solidFill>
                <a:srgbClr val="B8D251"/>
              </a:solidFill>
              <a:latin typeface="Century Gothic" pitchFamily="34" charset="0"/>
            </a:endParaRPr>
          </a:p>
          <a:p>
            <a:pPr marL="0" indent="0" eaLnBrk="1" hangingPunct="1">
              <a:buNone/>
              <a:defRPr/>
            </a:pPr>
            <a:endParaRPr lang="fr-CA" sz="30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1447800"/>
            <a:ext cx="8382000" cy="60960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done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 a </a:t>
            </a:r>
            <a:r>
              <a:rPr lang="fr-CA" sz="2800" b="1" dirty="0" err="1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snap</a:t>
            </a:r>
            <a:r>
              <a:rPr lang="fr-CA" sz="2800" b="1" dirty="0" smtClean="0">
                <a:solidFill>
                  <a:srgbClr val="B60C3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  <a:endParaRPr lang="fr-CA" sz="2800" b="1" dirty="0">
              <a:solidFill>
                <a:srgbClr val="B60C3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7334"/>
            <a:ext cx="103146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9143" y="381000"/>
            <a:ext cx="8726714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CA" sz="3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Visit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  <a:hlinkClick r:id="rId2"/>
              </a:rPr>
              <a:t>www.nutritionmonth.ca</a:t>
            </a:r>
            <a: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/>
            </a:r>
            <a:br>
              <a:rPr lang="fr-C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endParaRPr lang="en-CA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2133600"/>
            <a:ext cx="6096000" cy="3657600"/>
          </a:xfrm>
        </p:spPr>
        <p:txBody>
          <a:bodyPr/>
          <a:lstStyle/>
          <a:p>
            <a:pPr eaLnBrk="1" hangingPunct="1">
              <a:defRPr/>
            </a:pP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For </a:t>
            </a:r>
            <a:r>
              <a:rPr lang="fr-CA" sz="2800" b="1" dirty="0" err="1" smtClean="0">
                <a:solidFill>
                  <a:srgbClr val="FF0000"/>
                </a:solidFill>
                <a:latin typeface="Century Gothic" pitchFamily="34" charset="0"/>
              </a:rPr>
              <a:t>ideas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on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healthy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foods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smtClean="0">
                <a:solidFill>
                  <a:srgbClr val="14BC4C"/>
                </a:solidFill>
                <a:latin typeface="Century Gothic" pitchFamily="34" charset="0"/>
              </a:rPr>
              <a:t>‘ to go’</a:t>
            </a:r>
          </a:p>
          <a:p>
            <a:pPr eaLnBrk="1" hangingPunct="1">
              <a:defRPr/>
            </a:pPr>
            <a:endParaRPr lang="fr-CA" sz="28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For </a:t>
            </a:r>
            <a:r>
              <a:rPr lang="fr-CA" sz="2800" b="1" dirty="0" err="1" smtClean="0">
                <a:solidFill>
                  <a:srgbClr val="FF0000"/>
                </a:solidFill>
                <a:latin typeface="Century Gothic" pitchFamily="34" charset="0"/>
              </a:rPr>
              <a:t>advice</a:t>
            </a:r>
            <a:r>
              <a:rPr lang="fr-CA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on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healthy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eating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defRPr/>
            </a:pPr>
            <a:endParaRPr lang="fr-CA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For </a:t>
            </a:r>
            <a:r>
              <a:rPr lang="fr-CA" sz="2800" b="1" dirty="0" err="1" smtClean="0">
                <a:solidFill>
                  <a:srgbClr val="FF0000"/>
                </a:solidFill>
                <a:latin typeface="Century Gothic" pitchFamily="34" charset="0"/>
              </a:rPr>
              <a:t>tips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on how to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eat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well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even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when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you</a:t>
            </a:r>
            <a:r>
              <a:rPr lang="fr-CA" sz="2800" b="1" dirty="0" smtClean="0">
                <a:solidFill>
                  <a:srgbClr val="002060"/>
                </a:solidFill>
                <a:latin typeface="Century Gothic" pitchFamily="34" charset="0"/>
              </a:rPr>
              <a:t> are in a </a:t>
            </a:r>
            <a:r>
              <a:rPr lang="fr-CA" sz="2800" b="1" dirty="0" err="1" smtClean="0">
                <a:solidFill>
                  <a:srgbClr val="002060"/>
                </a:solidFill>
                <a:latin typeface="Century Gothic" pitchFamily="34" charset="0"/>
              </a:rPr>
              <a:t>hurry</a:t>
            </a:r>
            <a:endParaRPr lang="fr-CA" sz="2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28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fr-CA" sz="2800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33" y="4800600"/>
            <a:ext cx="103146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70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1">
  <a:themeElements>
    <a:clrScheme name="1_Presentation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ation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F9FBF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FBFDFE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esentation1">
  <a:themeElements>
    <a:clrScheme name="4_Presentation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resentation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resentation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tion1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F9FBF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FBFDFE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ocolate">
  <a:themeElements>
    <a:clrScheme name="1_Chocolate 1">
      <a:dk1>
        <a:srgbClr val="4C4C4C"/>
      </a:dk1>
      <a:lt1>
        <a:srgbClr val="FFFFFF"/>
      </a:lt1>
      <a:dk2>
        <a:srgbClr val="FFFFFF"/>
      </a:dk2>
      <a:lt2>
        <a:srgbClr val="CCD0A5"/>
      </a:lt2>
      <a:accent1>
        <a:srgbClr val="1A2267"/>
      </a:accent1>
      <a:accent2>
        <a:srgbClr val="6D8022"/>
      </a:accent2>
      <a:accent3>
        <a:srgbClr val="FFFFFF"/>
      </a:accent3>
      <a:accent4>
        <a:srgbClr val="404040"/>
      </a:accent4>
      <a:accent5>
        <a:srgbClr val="ABABB8"/>
      </a:accent5>
      <a:accent6>
        <a:srgbClr val="62731E"/>
      </a:accent6>
      <a:hlink>
        <a:srgbClr val="A3C135"/>
      </a:hlink>
      <a:folHlink>
        <a:srgbClr val="CCD0A5"/>
      </a:folHlink>
    </a:clrScheme>
    <a:fontScheme name="1_Chocolate">
      <a:majorFont>
        <a:latin typeface="Arial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ocolate 1">
        <a:dk1>
          <a:srgbClr val="4C4C4C"/>
        </a:dk1>
        <a:lt1>
          <a:srgbClr val="FFFFFF"/>
        </a:lt1>
        <a:dk2>
          <a:srgbClr val="FFFFFF"/>
        </a:dk2>
        <a:lt2>
          <a:srgbClr val="CCD0A5"/>
        </a:lt2>
        <a:accent1>
          <a:srgbClr val="1A2267"/>
        </a:accent1>
        <a:accent2>
          <a:srgbClr val="6D8022"/>
        </a:accent2>
        <a:accent3>
          <a:srgbClr val="FFFFFF"/>
        </a:accent3>
        <a:accent4>
          <a:srgbClr val="404040"/>
        </a:accent4>
        <a:accent5>
          <a:srgbClr val="ABABB8"/>
        </a:accent5>
        <a:accent6>
          <a:srgbClr val="62731E"/>
        </a:accent6>
        <a:hlink>
          <a:srgbClr val="A3C135"/>
        </a:hlink>
        <a:folHlink>
          <a:srgbClr val="CCD0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ocolate">
  <a:themeElements>
    <a:clrScheme name="Chocolate 1">
      <a:dk1>
        <a:srgbClr val="4C4C4C"/>
      </a:dk1>
      <a:lt1>
        <a:srgbClr val="FFFFFF"/>
      </a:lt1>
      <a:dk2>
        <a:srgbClr val="FFFFFF"/>
      </a:dk2>
      <a:lt2>
        <a:srgbClr val="CCD0A5"/>
      </a:lt2>
      <a:accent1>
        <a:srgbClr val="1A2267"/>
      </a:accent1>
      <a:accent2>
        <a:srgbClr val="6D8022"/>
      </a:accent2>
      <a:accent3>
        <a:srgbClr val="FFFFFF"/>
      </a:accent3>
      <a:accent4>
        <a:srgbClr val="404040"/>
      </a:accent4>
      <a:accent5>
        <a:srgbClr val="ABABB8"/>
      </a:accent5>
      <a:accent6>
        <a:srgbClr val="62731E"/>
      </a:accent6>
      <a:hlink>
        <a:srgbClr val="A3C135"/>
      </a:hlink>
      <a:folHlink>
        <a:srgbClr val="CCD0A5"/>
      </a:folHlink>
    </a:clrScheme>
    <a:fontScheme name="Chocolate">
      <a:majorFont>
        <a:latin typeface="Arial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ocolate 1">
        <a:dk1>
          <a:srgbClr val="4C4C4C"/>
        </a:dk1>
        <a:lt1>
          <a:srgbClr val="FFFFFF"/>
        </a:lt1>
        <a:dk2>
          <a:srgbClr val="FFFFFF"/>
        </a:dk2>
        <a:lt2>
          <a:srgbClr val="CCD0A5"/>
        </a:lt2>
        <a:accent1>
          <a:srgbClr val="1A2267"/>
        </a:accent1>
        <a:accent2>
          <a:srgbClr val="6D8022"/>
        </a:accent2>
        <a:accent3>
          <a:srgbClr val="FFFFFF"/>
        </a:accent3>
        <a:accent4>
          <a:srgbClr val="404040"/>
        </a:accent4>
        <a:accent5>
          <a:srgbClr val="ABABB8"/>
        </a:accent5>
        <a:accent6>
          <a:srgbClr val="62731E"/>
        </a:accent6>
        <a:hlink>
          <a:srgbClr val="A3C135"/>
        </a:hlink>
        <a:folHlink>
          <a:srgbClr val="CCD0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284</Words>
  <Application>Microsoft Office PowerPoint</Application>
  <PresentationFormat>Affichage à l'écran (4:3)</PresentationFormat>
  <Paragraphs>71</Paragraphs>
  <Slides>12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1_Presentation1</vt:lpstr>
      <vt:lpstr>4_Presentation1</vt:lpstr>
      <vt:lpstr>Office Theme</vt:lpstr>
      <vt:lpstr>1_Chocolate</vt:lpstr>
      <vt:lpstr>Chocolate</vt:lpstr>
      <vt:lpstr>Slide</vt:lpstr>
      <vt:lpstr>Présentation PowerPoint</vt:lpstr>
      <vt:lpstr>Présentation PowerPoint</vt:lpstr>
      <vt:lpstr>Présentation PowerPoint</vt:lpstr>
      <vt:lpstr>Eating well on school days gives you:</vt:lpstr>
      <vt:lpstr>What are you eating for lunch?</vt:lpstr>
      <vt:lpstr>What are you eating for lunch?</vt:lpstr>
      <vt:lpstr>What are you eating for lunch?</vt:lpstr>
      <vt:lpstr>Not enough time for lunch?</vt:lpstr>
      <vt:lpstr>Visit www.nutritionmonth.ca </vt:lpstr>
      <vt:lpstr>Visit www.dietetians.ca </vt:lpstr>
      <vt:lpstr>Download applications!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</dc:creator>
  <cp:lastModifiedBy>DH Citrix User</cp:lastModifiedBy>
  <cp:revision>348</cp:revision>
  <cp:lastPrinted>2012-12-29T03:58:33Z</cp:lastPrinted>
  <dcterms:created xsi:type="dcterms:W3CDTF">2011-09-21T15:02:39Z</dcterms:created>
  <dcterms:modified xsi:type="dcterms:W3CDTF">2015-03-06T18:27:47Z</dcterms:modified>
</cp:coreProperties>
</file>